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2.xml" ContentType="application/vnd.openxmlformats-officedocument.presentationml.notesSlide+xml"/>
  <Override PartName="/ppt/notesSlides/notesSlide28.xml" ContentType="application/vnd.openxmlformats-officedocument.presentationml.notesSlide+xml"/>
  <Override PartName="/ppt/notesSlides/notesSlide26.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27.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ppt/revisionInfo.xml" ContentType="application/vnd.ms-powerpoint.revisioninfo+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257" r:id="rId3"/>
    <p:sldId id="285" r:id="rId4"/>
    <p:sldId id="258" r:id="rId5"/>
    <p:sldId id="286" r:id="rId6"/>
    <p:sldId id="259" r:id="rId7"/>
    <p:sldId id="287" r:id="rId8"/>
    <p:sldId id="296" r:id="rId9"/>
    <p:sldId id="297" r:id="rId10"/>
    <p:sldId id="274" r:id="rId11"/>
    <p:sldId id="298" r:id="rId12"/>
    <p:sldId id="261" r:id="rId13"/>
    <p:sldId id="278" r:id="rId14"/>
    <p:sldId id="284" r:id="rId15"/>
    <p:sldId id="272" r:id="rId16"/>
    <p:sldId id="273" r:id="rId17"/>
    <p:sldId id="299" r:id="rId18"/>
    <p:sldId id="275" r:id="rId19"/>
    <p:sldId id="281" r:id="rId20"/>
    <p:sldId id="300" r:id="rId21"/>
    <p:sldId id="301" r:id="rId22"/>
    <p:sldId id="276" r:id="rId23"/>
    <p:sldId id="262" r:id="rId24"/>
    <p:sldId id="302" r:id="rId25"/>
    <p:sldId id="303" r:id="rId26"/>
    <p:sldId id="304" r:id="rId27"/>
    <p:sldId id="305" r:id="rId28"/>
    <p:sldId id="267" r:id="rId29"/>
    <p:sldId id="306" r:id="rId30"/>
    <p:sldId id="270" r:id="rId31"/>
    <p:sldId id="293" r:id="rId32"/>
    <p:sldId id="263" r:id="rId33"/>
    <p:sldId id="307" r:id="rId34"/>
    <p:sldId id="308" r:id="rId35"/>
    <p:sldId id="309" r:id="rId36"/>
    <p:sldId id="310" r:id="rId37"/>
    <p:sldId id="311" r:id="rId38"/>
    <p:sldId id="312" r:id="rId39"/>
    <p:sldId id="313" r:id="rId40"/>
    <p:sldId id="264" r:id="rId41"/>
    <p:sldId id="314" r:id="rId42"/>
    <p:sldId id="315" r:id="rId43"/>
    <p:sldId id="317" r:id="rId44"/>
    <p:sldId id="319" r:id="rId45"/>
    <p:sldId id="320" r:id="rId46"/>
    <p:sldId id="316" r:id="rId47"/>
    <p:sldId id="321" r:id="rId48"/>
    <p:sldId id="322"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11DF31-2319-4998-9CCD-CFFDE491D146}" v="120" dt="2022-03-15T07:30:56.32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90" autoAdjust="0"/>
    <p:restoredTop sz="69188" autoAdjust="0"/>
  </p:normalViewPr>
  <p:slideViewPr>
    <p:cSldViewPr snapToGrid="0">
      <p:cViewPr varScale="1">
        <p:scale>
          <a:sx n="44" d="100"/>
          <a:sy n="44" d="100"/>
        </p:scale>
        <p:origin x="158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8" Type="http://schemas.openxmlformats.org/officeDocument/2006/relationships/customXml" Target="../customXml/item3.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ustomXml" Target="../customXml/item1.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ustomXml" Target="../customXml/item2.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EC9CAA-7036-448C-B3CE-B55FC44FA5A6}" type="datetimeFigureOut">
              <a:rPr lang="en-GB" smtClean="0"/>
              <a:t>14/03/2022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C6B186-B417-4158-B2FB-77AA62930098}" type="slidenum">
              <a:rPr lang="en-GB" smtClean="0"/>
              <a:t>‹#›</a:t>
            </a:fld>
            <a:endParaRPr lang="en-GB"/>
          </a:p>
        </p:txBody>
      </p:sp>
    </p:spTree>
    <p:extLst>
      <p:ext uri="{BB962C8B-B14F-4D97-AF65-F5344CB8AC3E}">
        <p14:creationId xmlns:p14="http://schemas.microsoft.com/office/powerpoint/2010/main" val="669346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C6B186-B417-4158-B2FB-77AA62930098}" type="slidenum">
              <a:rPr lang="en-GB" smtClean="0"/>
              <a:t>2</a:t>
            </a:fld>
            <a:endParaRPr lang="en-GB"/>
          </a:p>
        </p:txBody>
      </p:sp>
    </p:spTree>
    <p:extLst>
      <p:ext uri="{BB962C8B-B14F-4D97-AF65-F5344CB8AC3E}">
        <p14:creationId xmlns:p14="http://schemas.microsoft.com/office/powerpoint/2010/main" val="26424217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Hint – “country of publication” isn’t always helpful. To find research relating to the UK, use a search hedge.</a:t>
            </a:r>
          </a:p>
          <a:p>
            <a:endParaRPr lang="en-GB" dirty="0"/>
          </a:p>
          <a:p>
            <a:r>
              <a:rPr lang="en-GB" dirty="0"/>
              <a:t>Hint – searching for diversity or ethnicity? Use a search hedge</a:t>
            </a:r>
          </a:p>
          <a:p>
            <a:endParaRPr lang="en-GB" dirty="0"/>
          </a:p>
        </p:txBody>
      </p:sp>
      <p:sp>
        <p:nvSpPr>
          <p:cNvPr id="4" name="Slide Number Placeholder 3"/>
          <p:cNvSpPr>
            <a:spLocks noGrp="1"/>
          </p:cNvSpPr>
          <p:nvPr>
            <p:ph type="sldNum" sz="quarter" idx="5"/>
          </p:nvPr>
        </p:nvSpPr>
        <p:spPr/>
        <p:txBody>
          <a:bodyPr/>
          <a:lstStyle/>
          <a:p>
            <a:fld id="{54C6B186-B417-4158-B2FB-77AA62930098}" type="slidenum">
              <a:rPr lang="en-GB" smtClean="0"/>
              <a:t>19</a:t>
            </a:fld>
            <a:endParaRPr lang="en-GB"/>
          </a:p>
        </p:txBody>
      </p:sp>
    </p:spTree>
    <p:extLst>
      <p:ext uri="{BB962C8B-B14F-4D97-AF65-F5344CB8AC3E}">
        <p14:creationId xmlns:p14="http://schemas.microsoft.com/office/powerpoint/2010/main" val="35731931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Medline is available on all platforms as well as PubMed</a:t>
            </a:r>
          </a:p>
        </p:txBody>
      </p:sp>
      <p:sp>
        <p:nvSpPr>
          <p:cNvPr id="4" name="Slide Number Placeholder 3"/>
          <p:cNvSpPr>
            <a:spLocks noGrp="1"/>
          </p:cNvSpPr>
          <p:nvPr>
            <p:ph type="sldNum" sz="quarter" idx="5"/>
          </p:nvPr>
        </p:nvSpPr>
        <p:spPr/>
        <p:txBody>
          <a:bodyPr/>
          <a:lstStyle/>
          <a:p>
            <a:fld id="{54C6B186-B417-4158-B2FB-77AA62930098}" type="slidenum">
              <a:rPr lang="en-GB" smtClean="0"/>
              <a:t>22</a:t>
            </a:fld>
            <a:endParaRPr lang="en-GB"/>
          </a:p>
        </p:txBody>
      </p:sp>
    </p:spTree>
    <p:extLst>
      <p:ext uri="{BB962C8B-B14F-4D97-AF65-F5344CB8AC3E}">
        <p14:creationId xmlns:p14="http://schemas.microsoft.com/office/powerpoint/2010/main" val="8909324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search for a subject heading, tick the Suggest Subject Term box and key your term into the search field. Click search</a:t>
            </a:r>
          </a:p>
        </p:txBody>
      </p:sp>
      <p:sp>
        <p:nvSpPr>
          <p:cNvPr id="4" name="Slide Number Placeholder 3"/>
          <p:cNvSpPr>
            <a:spLocks noGrp="1"/>
          </p:cNvSpPr>
          <p:nvPr>
            <p:ph type="sldNum" sz="quarter" idx="5"/>
          </p:nvPr>
        </p:nvSpPr>
        <p:spPr/>
        <p:txBody>
          <a:bodyPr/>
          <a:lstStyle/>
          <a:p>
            <a:fld id="{54C6B186-B417-4158-B2FB-77AA62930098}" type="slidenum">
              <a:rPr lang="en-GB" smtClean="0"/>
              <a:t>24</a:t>
            </a:fld>
            <a:endParaRPr lang="en-GB"/>
          </a:p>
        </p:txBody>
      </p:sp>
    </p:spTree>
    <p:extLst>
      <p:ext uri="{BB962C8B-B14F-4D97-AF65-F5344CB8AC3E}">
        <p14:creationId xmlns:p14="http://schemas.microsoft.com/office/powerpoint/2010/main" val="7979015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Find your preferred term in the list of subject headings.</a:t>
            </a:r>
          </a:p>
          <a:p>
            <a:endParaRPr lang="en-GB" dirty="0"/>
          </a:p>
          <a:p>
            <a:r>
              <a:rPr lang="en-GB" dirty="0"/>
              <a:t>If you’re in doubt, use “Scope” to check the definition.</a:t>
            </a:r>
          </a:p>
          <a:p>
            <a:endParaRPr lang="en-GB" dirty="0"/>
          </a:p>
          <a:p>
            <a:r>
              <a:rPr lang="en-GB" dirty="0"/>
              <a:t>Use “Explode” to include all narrower terms in your search (in this case Wound Care plus debridement, leach therapy, negative pressure wound therapy and surgical wound care)</a:t>
            </a:r>
          </a:p>
          <a:p>
            <a:endParaRPr lang="en-GB" dirty="0"/>
          </a:p>
          <a:p>
            <a:r>
              <a:rPr lang="en-GB" dirty="0"/>
              <a:t>Use “Major Concept” if you only want to retrieve articles where this is the main topic of the paper</a:t>
            </a:r>
          </a:p>
          <a:p>
            <a:endParaRPr lang="en-GB" dirty="0"/>
          </a:p>
          <a:p>
            <a:r>
              <a:rPr lang="en-GB" dirty="0"/>
              <a:t>Use “Subheadings” to specify </a:t>
            </a:r>
            <a:r>
              <a:rPr lang="en-GB" dirty="0" err="1"/>
              <a:t>eg</a:t>
            </a:r>
            <a:r>
              <a:rPr lang="en-GB" dirty="0"/>
              <a:t> Education/ED (about Wound Care) or Ethical Issues/EI (about Wound Care)</a:t>
            </a:r>
          </a:p>
          <a:p>
            <a:endParaRPr lang="en-GB" dirty="0"/>
          </a:p>
          <a:p>
            <a:r>
              <a:rPr lang="en-GB" dirty="0"/>
              <a:t>Click “Search Database” when you’re done</a:t>
            </a:r>
          </a:p>
        </p:txBody>
      </p:sp>
      <p:sp>
        <p:nvSpPr>
          <p:cNvPr id="4" name="Slide Number Placeholder 3"/>
          <p:cNvSpPr>
            <a:spLocks noGrp="1"/>
          </p:cNvSpPr>
          <p:nvPr>
            <p:ph type="sldNum" sz="quarter" idx="5"/>
          </p:nvPr>
        </p:nvSpPr>
        <p:spPr/>
        <p:txBody>
          <a:bodyPr/>
          <a:lstStyle/>
          <a:p>
            <a:fld id="{54C6B186-B417-4158-B2FB-77AA62930098}" type="slidenum">
              <a:rPr lang="en-GB" smtClean="0"/>
              <a:t>25</a:t>
            </a:fld>
            <a:endParaRPr lang="en-GB"/>
          </a:p>
        </p:txBody>
      </p:sp>
    </p:spTree>
    <p:extLst>
      <p:ext uri="{BB962C8B-B14F-4D97-AF65-F5344CB8AC3E}">
        <p14:creationId xmlns:p14="http://schemas.microsoft.com/office/powerpoint/2010/main" val="25007937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your </a:t>
            </a:r>
            <a:r>
              <a:rPr lang="en-GB" dirty="0" err="1"/>
              <a:t>textword</a:t>
            </a:r>
            <a:r>
              <a:rPr lang="en-GB" dirty="0"/>
              <a:t> into the search box</a:t>
            </a:r>
          </a:p>
          <a:p>
            <a:endParaRPr lang="en-GB" dirty="0"/>
          </a:p>
          <a:p>
            <a:r>
              <a:rPr lang="en-GB" dirty="0"/>
              <a:t>Use * to replace letters at the end of the word, in this case to search for “diabetic” or “diabetes”</a:t>
            </a:r>
          </a:p>
          <a:p>
            <a:endParaRPr lang="en-GB" dirty="0"/>
          </a:p>
          <a:p>
            <a:r>
              <a:rPr lang="en-GB" dirty="0"/>
              <a:t>Click search</a:t>
            </a:r>
          </a:p>
        </p:txBody>
      </p:sp>
      <p:sp>
        <p:nvSpPr>
          <p:cNvPr id="4" name="Slide Number Placeholder 3"/>
          <p:cNvSpPr>
            <a:spLocks noGrp="1"/>
          </p:cNvSpPr>
          <p:nvPr>
            <p:ph type="sldNum" sz="quarter" idx="5"/>
          </p:nvPr>
        </p:nvSpPr>
        <p:spPr/>
        <p:txBody>
          <a:bodyPr/>
          <a:lstStyle/>
          <a:p>
            <a:fld id="{54C6B186-B417-4158-B2FB-77AA62930098}" type="slidenum">
              <a:rPr lang="en-GB" smtClean="0"/>
              <a:t>26</a:t>
            </a:fld>
            <a:endParaRPr lang="en-GB"/>
          </a:p>
        </p:txBody>
      </p:sp>
    </p:spTree>
    <p:extLst>
      <p:ext uri="{BB962C8B-B14F-4D97-AF65-F5344CB8AC3E}">
        <p14:creationId xmlns:p14="http://schemas.microsoft.com/office/powerpoint/2010/main" val="8609498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Select the searches you want to combine</a:t>
            </a:r>
          </a:p>
          <a:p>
            <a:endParaRPr lang="en-GB" dirty="0"/>
          </a:p>
          <a:p>
            <a:r>
              <a:rPr lang="en-GB" dirty="0"/>
              <a:t>To use AND or </a:t>
            </a:r>
            <a:r>
              <a:rPr lang="en-GB" dirty="0" err="1"/>
              <a:t>OR</a:t>
            </a:r>
            <a:r>
              <a:rPr lang="en-GB" dirty="0"/>
              <a:t>, click the relevant button</a:t>
            </a:r>
          </a:p>
          <a:p>
            <a:endParaRPr lang="en-GB" dirty="0"/>
          </a:p>
          <a:p>
            <a:r>
              <a:rPr lang="en-GB" dirty="0"/>
              <a:t>In this case we want to retrieve articles by Zhang on wound care in diabetes so we’re asking for 1 AND 2 AND 3</a:t>
            </a:r>
          </a:p>
          <a:p>
            <a:endParaRPr lang="en-GB" dirty="0"/>
          </a:p>
          <a:p>
            <a:r>
              <a:rPr lang="en-GB" dirty="0"/>
              <a:t>To use NOT, key the search into the search box in this format </a:t>
            </a:r>
            <a:r>
              <a:rPr lang="en-GB" dirty="0" err="1"/>
              <a:t>eg</a:t>
            </a:r>
            <a:r>
              <a:rPr lang="en-GB" dirty="0"/>
              <a:t>: (S1 AND S2) NOT S3</a:t>
            </a:r>
          </a:p>
        </p:txBody>
      </p:sp>
      <p:sp>
        <p:nvSpPr>
          <p:cNvPr id="4" name="Slide Number Placeholder 3"/>
          <p:cNvSpPr>
            <a:spLocks noGrp="1"/>
          </p:cNvSpPr>
          <p:nvPr>
            <p:ph type="sldNum" sz="quarter" idx="5"/>
          </p:nvPr>
        </p:nvSpPr>
        <p:spPr/>
        <p:txBody>
          <a:bodyPr/>
          <a:lstStyle/>
          <a:p>
            <a:fld id="{54C6B186-B417-4158-B2FB-77AA62930098}" type="slidenum">
              <a:rPr lang="en-GB" smtClean="0"/>
              <a:t>28</a:t>
            </a:fld>
            <a:endParaRPr lang="en-GB"/>
          </a:p>
        </p:txBody>
      </p:sp>
    </p:spTree>
    <p:extLst>
      <p:ext uri="{BB962C8B-B14F-4D97-AF65-F5344CB8AC3E}">
        <p14:creationId xmlns:p14="http://schemas.microsoft.com/office/powerpoint/2010/main" val="11280904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the limits on the left hand side to refine your results </a:t>
            </a:r>
            <a:r>
              <a:rPr lang="en-GB" dirty="0" err="1"/>
              <a:t>eg</a:t>
            </a:r>
            <a:r>
              <a:rPr lang="en-GB" dirty="0"/>
              <a:t> by date range, language etc</a:t>
            </a:r>
          </a:p>
          <a:p>
            <a:endParaRPr lang="en-GB" dirty="0"/>
          </a:p>
          <a:p>
            <a:r>
              <a:rPr lang="en-GB" dirty="0"/>
              <a:t>Click on the folder icon to save your preferred records to your folder. (You will need to sign in to your EBSCO platform account to access this feature.)</a:t>
            </a:r>
          </a:p>
          <a:p>
            <a:endParaRPr lang="en-GB" dirty="0"/>
          </a:p>
          <a:p>
            <a:r>
              <a:rPr lang="en-GB" dirty="0"/>
              <a:t>Click “Full Text via LibKey Link” to access the full text. If you are eligible to access the full text online, you will do so. If online isn’t available, use the “Request this item” link on the next page to place a document supply order with your library.</a:t>
            </a:r>
          </a:p>
        </p:txBody>
      </p:sp>
      <p:sp>
        <p:nvSpPr>
          <p:cNvPr id="4" name="Slide Number Placeholder 3"/>
          <p:cNvSpPr>
            <a:spLocks noGrp="1"/>
          </p:cNvSpPr>
          <p:nvPr>
            <p:ph type="sldNum" sz="quarter" idx="5"/>
          </p:nvPr>
        </p:nvSpPr>
        <p:spPr/>
        <p:txBody>
          <a:bodyPr/>
          <a:lstStyle/>
          <a:p>
            <a:fld id="{54C6B186-B417-4158-B2FB-77AA62930098}" type="slidenum">
              <a:rPr lang="en-GB" smtClean="0"/>
              <a:t>29</a:t>
            </a:fld>
            <a:endParaRPr lang="en-GB"/>
          </a:p>
        </p:txBody>
      </p:sp>
    </p:spTree>
    <p:extLst>
      <p:ext uri="{BB962C8B-B14F-4D97-AF65-F5344CB8AC3E}">
        <p14:creationId xmlns:p14="http://schemas.microsoft.com/office/powerpoint/2010/main" val="3487778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Go to your Folder</a:t>
            </a:r>
          </a:p>
          <a:p>
            <a:endParaRPr lang="en-GB" dirty="0"/>
          </a:p>
          <a:p>
            <a:r>
              <a:rPr lang="en-GB" dirty="0"/>
              <a:t>Us the options down the right-hand side to export your results:</a:t>
            </a:r>
          </a:p>
          <a:p>
            <a:pPr marL="171450" indent="-171450">
              <a:buFont typeface="Arial" panose="020B0604020202020204" pitchFamily="34" charset="0"/>
              <a:buChar char="•"/>
            </a:pPr>
            <a:r>
              <a:rPr lang="en-GB" dirty="0"/>
              <a:t>Print</a:t>
            </a:r>
          </a:p>
          <a:p>
            <a:pPr marL="171450" indent="-171450">
              <a:buFont typeface="Arial" panose="020B0604020202020204" pitchFamily="34" charset="0"/>
              <a:buChar char="•"/>
            </a:pPr>
            <a:r>
              <a:rPr lang="en-GB" dirty="0"/>
              <a:t>Email</a:t>
            </a:r>
          </a:p>
          <a:p>
            <a:pPr marL="171450" indent="-171450">
              <a:buFont typeface="Arial" panose="020B0604020202020204" pitchFamily="34" charset="0"/>
              <a:buChar char="•"/>
            </a:pPr>
            <a:r>
              <a:rPr lang="en-GB" dirty="0"/>
              <a:t>Save</a:t>
            </a:r>
          </a:p>
          <a:p>
            <a:pPr marL="171450" indent="-171450">
              <a:buFont typeface="Arial" panose="020B0604020202020204" pitchFamily="34" charset="0"/>
              <a:buChar char="•"/>
            </a:pPr>
            <a:r>
              <a:rPr lang="en-GB" dirty="0"/>
              <a:t>Export (including direct to EndNote or RefWorks reference management)</a:t>
            </a:r>
          </a:p>
        </p:txBody>
      </p:sp>
      <p:sp>
        <p:nvSpPr>
          <p:cNvPr id="4" name="Slide Number Placeholder 3"/>
          <p:cNvSpPr>
            <a:spLocks noGrp="1"/>
          </p:cNvSpPr>
          <p:nvPr>
            <p:ph type="sldNum" sz="quarter" idx="5"/>
          </p:nvPr>
        </p:nvSpPr>
        <p:spPr/>
        <p:txBody>
          <a:bodyPr/>
          <a:lstStyle/>
          <a:p>
            <a:fld id="{54C6B186-B417-4158-B2FB-77AA62930098}" type="slidenum">
              <a:rPr lang="en-GB" smtClean="0"/>
              <a:t>30</a:t>
            </a:fld>
            <a:endParaRPr lang="en-GB"/>
          </a:p>
        </p:txBody>
      </p:sp>
    </p:spTree>
    <p:extLst>
      <p:ext uri="{BB962C8B-B14F-4D97-AF65-F5344CB8AC3E}">
        <p14:creationId xmlns:p14="http://schemas.microsoft.com/office/powerpoint/2010/main" val="33603442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Save your search history either:</a:t>
            </a:r>
          </a:p>
          <a:p>
            <a:pPr marL="171450" indent="-171450">
              <a:buFont typeface="Arial" panose="020B0604020202020204" pitchFamily="34" charset="0"/>
              <a:buChar char="•"/>
            </a:pPr>
            <a:r>
              <a:rPr lang="en-GB" dirty="0"/>
              <a:t>Permanently</a:t>
            </a:r>
          </a:p>
          <a:p>
            <a:pPr marL="171450" indent="-171450">
              <a:buFont typeface="Arial" panose="020B0604020202020204" pitchFamily="34" charset="0"/>
              <a:buChar char="•"/>
            </a:pPr>
            <a:r>
              <a:rPr lang="en-GB" dirty="0"/>
              <a:t>Temporarily</a:t>
            </a:r>
          </a:p>
          <a:p>
            <a:pPr marL="171450" indent="-171450">
              <a:buFont typeface="Arial" panose="020B0604020202020204" pitchFamily="34" charset="0"/>
              <a:buChar char="•"/>
            </a:pPr>
            <a:r>
              <a:rPr lang="en-GB" dirty="0"/>
              <a:t>Or as an alert – the database will email you when any new items matching your search are added</a:t>
            </a:r>
          </a:p>
        </p:txBody>
      </p:sp>
      <p:sp>
        <p:nvSpPr>
          <p:cNvPr id="4" name="Slide Number Placeholder 3"/>
          <p:cNvSpPr>
            <a:spLocks noGrp="1"/>
          </p:cNvSpPr>
          <p:nvPr>
            <p:ph type="sldNum" sz="quarter" idx="5"/>
          </p:nvPr>
        </p:nvSpPr>
        <p:spPr/>
        <p:txBody>
          <a:bodyPr/>
          <a:lstStyle/>
          <a:p>
            <a:fld id="{54C6B186-B417-4158-B2FB-77AA62930098}" type="slidenum">
              <a:rPr lang="en-GB" smtClean="0"/>
              <a:t>31</a:t>
            </a:fld>
            <a:endParaRPr lang="en-GB"/>
          </a:p>
        </p:txBody>
      </p:sp>
    </p:spTree>
    <p:extLst>
      <p:ext uri="{BB962C8B-B14F-4D97-AF65-F5344CB8AC3E}">
        <p14:creationId xmlns:p14="http://schemas.microsoft.com/office/powerpoint/2010/main" val="27435156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(Make sure you’re starting in Advanced Search)</a:t>
            </a:r>
          </a:p>
          <a:p>
            <a:endParaRPr lang="en-GB" dirty="0"/>
          </a:p>
          <a:p>
            <a:r>
              <a:rPr lang="en-GB" dirty="0"/>
              <a:t>To search for a subject heading, tick the Suggest Subject Term box and key your term into the search field. Click search</a:t>
            </a:r>
          </a:p>
          <a:p>
            <a:endParaRPr lang="en-GB" dirty="0"/>
          </a:p>
        </p:txBody>
      </p:sp>
      <p:sp>
        <p:nvSpPr>
          <p:cNvPr id="4" name="Slide Number Placeholder 3"/>
          <p:cNvSpPr>
            <a:spLocks noGrp="1"/>
          </p:cNvSpPr>
          <p:nvPr>
            <p:ph type="sldNum" sz="quarter" idx="5"/>
          </p:nvPr>
        </p:nvSpPr>
        <p:spPr/>
        <p:txBody>
          <a:bodyPr/>
          <a:lstStyle/>
          <a:p>
            <a:fld id="{54C6B186-B417-4158-B2FB-77AA62930098}" type="slidenum">
              <a:rPr lang="en-GB" smtClean="0"/>
              <a:t>33</a:t>
            </a:fld>
            <a:endParaRPr lang="en-GB"/>
          </a:p>
        </p:txBody>
      </p:sp>
    </p:spTree>
    <p:extLst>
      <p:ext uri="{BB962C8B-B14F-4D97-AF65-F5344CB8AC3E}">
        <p14:creationId xmlns:p14="http://schemas.microsoft.com/office/powerpoint/2010/main" val="38762890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C6B186-B417-4158-B2FB-77AA62930098}" type="slidenum">
              <a:rPr lang="en-GB" smtClean="0"/>
              <a:t>4</a:t>
            </a:fld>
            <a:endParaRPr lang="en-GB"/>
          </a:p>
        </p:txBody>
      </p:sp>
    </p:spTree>
    <p:extLst>
      <p:ext uri="{BB962C8B-B14F-4D97-AF65-F5344CB8AC3E}">
        <p14:creationId xmlns:p14="http://schemas.microsoft.com/office/powerpoint/2010/main" val="20817373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Find your preferred term in the list of subject headings.</a:t>
            </a:r>
          </a:p>
          <a:p>
            <a:endParaRPr lang="en-GB" dirty="0"/>
          </a:p>
          <a:p>
            <a:r>
              <a:rPr lang="en-GB" dirty="0"/>
              <a:t>If you’re in doubt, use “Scope” to check the definition.</a:t>
            </a:r>
          </a:p>
          <a:p>
            <a:endParaRPr lang="en-GB" dirty="0"/>
          </a:p>
          <a:p>
            <a:r>
              <a:rPr lang="en-GB" dirty="0"/>
              <a:t>Use “Auto Explode” to include all narrower terms in your search</a:t>
            </a:r>
          </a:p>
          <a:p>
            <a:endParaRPr lang="en-GB" dirty="0"/>
          </a:p>
          <a:p>
            <a:r>
              <a:rPr lang="en-GB" dirty="0"/>
              <a:t>In some databases (</a:t>
            </a:r>
            <a:r>
              <a:rPr lang="en-GB" dirty="0" err="1"/>
              <a:t>eg</a:t>
            </a:r>
            <a:r>
              <a:rPr lang="en-GB" dirty="0"/>
              <a:t> Medline) you can use “Major” if you only want to retrieve articles where this is the main topic of the paper</a:t>
            </a:r>
          </a:p>
          <a:p>
            <a:endParaRPr lang="en-GB" dirty="0"/>
          </a:p>
          <a:p>
            <a:r>
              <a:rPr lang="en-GB" dirty="0"/>
              <a:t>In some databases (</a:t>
            </a:r>
            <a:r>
              <a:rPr lang="en-GB" dirty="0" err="1"/>
              <a:t>eg</a:t>
            </a:r>
            <a:r>
              <a:rPr lang="en-GB" dirty="0"/>
              <a:t> Medline), “Subheadings” can be used to further define a subject heading </a:t>
            </a:r>
            <a:r>
              <a:rPr lang="en-GB" dirty="0" err="1"/>
              <a:t>eg</a:t>
            </a:r>
            <a:r>
              <a:rPr lang="en-GB" dirty="0"/>
              <a:t> surgery or drug therapy for a condition. If you want to include all subheadings, tick Include All Subheadings. (HMIC does not include subheadings.)</a:t>
            </a:r>
          </a:p>
          <a:p>
            <a:endParaRPr lang="en-GB" dirty="0"/>
          </a:p>
          <a:p>
            <a:r>
              <a:rPr lang="en-GB" dirty="0"/>
              <a:t>Click “Continue” when you’re done.</a:t>
            </a:r>
          </a:p>
          <a:p>
            <a:endParaRPr lang="en-GB" dirty="0"/>
          </a:p>
        </p:txBody>
      </p:sp>
      <p:sp>
        <p:nvSpPr>
          <p:cNvPr id="4" name="Slide Number Placeholder 3"/>
          <p:cNvSpPr>
            <a:spLocks noGrp="1"/>
          </p:cNvSpPr>
          <p:nvPr>
            <p:ph type="sldNum" sz="quarter" idx="5"/>
          </p:nvPr>
        </p:nvSpPr>
        <p:spPr/>
        <p:txBody>
          <a:bodyPr/>
          <a:lstStyle/>
          <a:p>
            <a:fld id="{54C6B186-B417-4158-B2FB-77AA62930098}" type="slidenum">
              <a:rPr lang="en-GB" smtClean="0"/>
              <a:t>34</a:t>
            </a:fld>
            <a:endParaRPr lang="en-GB"/>
          </a:p>
        </p:txBody>
      </p:sp>
    </p:spTree>
    <p:extLst>
      <p:ext uri="{BB962C8B-B14F-4D97-AF65-F5344CB8AC3E}">
        <p14:creationId xmlns:p14="http://schemas.microsoft.com/office/powerpoint/2010/main" val="40555710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your </a:t>
            </a:r>
            <a:r>
              <a:rPr lang="en-GB" dirty="0" err="1"/>
              <a:t>textword</a:t>
            </a:r>
            <a:r>
              <a:rPr lang="en-GB" dirty="0"/>
              <a:t> into the search box</a:t>
            </a:r>
          </a:p>
          <a:p>
            <a:endParaRPr lang="en-GB" dirty="0"/>
          </a:p>
          <a:p>
            <a:r>
              <a:rPr lang="en-GB" dirty="0"/>
              <a:t>Use * to replace letters at the end of the word, in this case to search for coronavirus</a:t>
            </a:r>
          </a:p>
          <a:p>
            <a:endParaRPr lang="en-GB" dirty="0"/>
          </a:p>
          <a:p>
            <a:r>
              <a:rPr lang="en-GB" dirty="0"/>
              <a:t>Click search</a:t>
            </a:r>
          </a:p>
          <a:p>
            <a:endParaRPr lang="en-GB" dirty="0"/>
          </a:p>
        </p:txBody>
      </p:sp>
      <p:sp>
        <p:nvSpPr>
          <p:cNvPr id="4" name="Slide Number Placeholder 3"/>
          <p:cNvSpPr>
            <a:spLocks noGrp="1"/>
          </p:cNvSpPr>
          <p:nvPr>
            <p:ph type="sldNum" sz="quarter" idx="5"/>
          </p:nvPr>
        </p:nvSpPr>
        <p:spPr/>
        <p:txBody>
          <a:bodyPr/>
          <a:lstStyle/>
          <a:p>
            <a:fld id="{54C6B186-B417-4158-B2FB-77AA62930098}" type="slidenum">
              <a:rPr lang="en-GB" smtClean="0"/>
              <a:t>35</a:t>
            </a:fld>
            <a:endParaRPr lang="en-GB"/>
          </a:p>
        </p:txBody>
      </p:sp>
    </p:spTree>
    <p:extLst>
      <p:ext uri="{BB962C8B-B14F-4D97-AF65-F5344CB8AC3E}">
        <p14:creationId xmlns:p14="http://schemas.microsoft.com/office/powerpoint/2010/main" val="9912052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 the main search page, use the radio button to search common fields including Author, Title and Journal. But remember you need to be exact with your search term when using this option (</a:t>
            </a:r>
            <a:r>
              <a:rPr lang="en-GB" dirty="0" err="1"/>
              <a:t>eg</a:t>
            </a:r>
            <a:r>
              <a:rPr lang="en-GB" dirty="0"/>
              <a:t> include Surname and initials to find the author).</a:t>
            </a:r>
          </a:p>
          <a:p>
            <a:endParaRPr lang="en-GB" dirty="0"/>
          </a:p>
          <a:p>
            <a:r>
              <a:rPr lang="en-GB" dirty="0"/>
              <a:t>Alternatively, go to Search Fields for a full list of all the fields in this database. For an author search, key your author’s surname into your search box. If your not sure of your authors forenames, use $ to retrieve all items which include that surname and click Search. Or click Display Indexes to go to the author index and select from there.</a:t>
            </a:r>
          </a:p>
        </p:txBody>
      </p:sp>
      <p:sp>
        <p:nvSpPr>
          <p:cNvPr id="4" name="Slide Number Placeholder 3"/>
          <p:cNvSpPr>
            <a:spLocks noGrp="1"/>
          </p:cNvSpPr>
          <p:nvPr>
            <p:ph type="sldNum" sz="quarter" idx="5"/>
          </p:nvPr>
        </p:nvSpPr>
        <p:spPr/>
        <p:txBody>
          <a:bodyPr/>
          <a:lstStyle/>
          <a:p>
            <a:fld id="{54C6B186-B417-4158-B2FB-77AA62930098}" type="slidenum">
              <a:rPr lang="en-GB" smtClean="0"/>
              <a:t>36</a:t>
            </a:fld>
            <a:endParaRPr lang="en-GB"/>
          </a:p>
        </p:txBody>
      </p:sp>
    </p:spTree>
    <p:extLst>
      <p:ext uri="{BB962C8B-B14F-4D97-AF65-F5344CB8AC3E}">
        <p14:creationId xmlns:p14="http://schemas.microsoft.com/office/powerpoint/2010/main" val="11616020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the drop down arrow to reveal your search history</a:t>
            </a:r>
          </a:p>
          <a:p>
            <a:endParaRPr lang="en-GB" dirty="0"/>
          </a:p>
          <a:p>
            <a:r>
              <a:rPr lang="en-GB" dirty="0"/>
              <a:t>Select the search lines you want to combine then pick AND or </a:t>
            </a:r>
            <a:r>
              <a:rPr lang="en-GB" dirty="0" err="1"/>
              <a:t>OR</a:t>
            </a:r>
            <a:endParaRPr lang="en-GB" dirty="0"/>
          </a:p>
          <a:p>
            <a:endParaRPr lang="en-GB" dirty="0"/>
          </a:p>
          <a:p>
            <a:r>
              <a:rPr lang="en-GB" dirty="0"/>
              <a:t>To use NOT, or to combine search lines in different combinations, key your instruction into the search box in this format </a:t>
            </a:r>
            <a:r>
              <a:rPr lang="en-GB" dirty="0" err="1"/>
              <a:t>eg</a:t>
            </a:r>
            <a:r>
              <a:rPr lang="en-GB" dirty="0"/>
              <a:t> </a:t>
            </a:r>
            <a:r>
              <a:rPr lang="en-GB" b="0" i="0" dirty="0">
                <a:solidFill>
                  <a:srgbClr val="2D2D2D"/>
                </a:solidFill>
                <a:effectLst/>
                <a:latin typeface="Helvetica Neue"/>
              </a:rPr>
              <a:t>(1 and 2) not 3</a:t>
            </a:r>
            <a:endParaRPr lang="en-GB" dirty="0"/>
          </a:p>
        </p:txBody>
      </p:sp>
      <p:sp>
        <p:nvSpPr>
          <p:cNvPr id="4" name="Slide Number Placeholder 3"/>
          <p:cNvSpPr>
            <a:spLocks noGrp="1"/>
          </p:cNvSpPr>
          <p:nvPr>
            <p:ph type="sldNum" sz="quarter" idx="5"/>
          </p:nvPr>
        </p:nvSpPr>
        <p:spPr/>
        <p:txBody>
          <a:bodyPr/>
          <a:lstStyle/>
          <a:p>
            <a:fld id="{54C6B186-B417-4158-B2FB-77AA62930098}" type="slidenum">
              <a:rPr lang="en-GB" smtClean="0"/>
              <a:t>37</a:t>
            </a:fld>
            <a:endParaRPr lang="en-GB"/>
          </a:p>
        </p:txBody>
      </p:sp>
    </p:spTree>
    <p:extLst>
      <p:ext uri="{BB962C8B-B14F-4D97-AF65-F5344CB8AC3E}">
        <p14:creationId xmlns:p14="http://schemas.microsoft.com/office/powerpoint/2010/main" val="31761833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the drop down menu below the search box to apply limits. HMIC has very few limits but other databases have a wider range.</a:t>
            </a:r>
          </a:p>
          <a:p>
            <a:endParaRPr lang="en-GB" dirty="0"/>
          </a:p>
          <a:p>
            <a:r>
              <a:rPr lang="en-GB" dirty="0"/>
              <a:t>Use the Abstract arrow to reveal the abstract.</a:t>
            </a:r>
          </a:p>
          <a:p>
            <a:endParaRPr lang="en-GB" dirty="0"/>
          </a:p>
          <a:p>
            <a:r>
              <a:rPr lang="en-GB" dirty="0"/>
              <a:t>Lot into your Ovid platform account to save items to My Projects and to add your own notes and annotations</a:t>
            </a:r>
          </a:p>
          <a:p>
            <a:endParaRPr lang="en-GB" dirty="0"/>
          </a:p>
          <a:p>
            <a:r>
              <a:rPr lang="en-GB" dirty="0"/>
              <a:t>Click the link on the right-hand side to retrieve full text. NB this link will change to a LibKey link before 31/3/22.</a:t>
            </a:r>
          </a:p>
          <a:p>
            <a:endParaRPr lang="en-GB" dirty="0"/>
          </a:p>
          <a:p>
            <a:r>
              <a:rPr lang="en-GB" dirty="0"/>
              <a:t>Use Print, Email and Export to save your selected results for later. Export includes standard output formats for reference management packages.</a:t>
            </a:r>
          </a:p>
        </p:txBody>
      </p:sp>
      <p:sp>
        <p:nvSpPr>
          <p:cNvPr id="4" name="Slide Number Placeholder 3"/>
          <p:cNvSpPr>
            <a:spLocks noGrp="1"/>
          </p:cNvSpPr>
          <p:nvPr>
            <p:ph type="sldNum" sz="quarter" idx="5"/>
          </p:nvPr>
        </p:nvSpPr>
        <p:spPr/>
        <p:txBody>
          <a:bodyPr/>
          <a:lstStyle/>
          <a:p>
            <a:fld id="{54C6B186-B417-4158-B2FB-77AA62930098}" type="slidenum">
              <a:rPr lang="en-GB" smtClean="0"/>
              <a:t>38</a:t>
            </a:fld>
            <a:endParaRPr lang="en-GB"/>
          </a:p>
        </p:txBody>
      </p:sp>
    </p:spTree>
    <p:extLst>
      <p:ext uri="{BB962C8B-B14F-4D97-AF65-F5344CB8AC3E}">
        <p14:creationId xmlns:p14="http://schemas.microsoft.com/office/powerpoint/2010/main" val="26066558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Save your search history or set up an Auto-Alert which will send you an email when any new material matching your search is added to the database</a:t>
            </a:r>
          </a:p>
          <a:p>
            <a:endParaRPr lang="en-GB" dirty="0"/>
          </a:p>
        </p:txBody>
      </p:sp>
      <p:sp>
        <p:nvSpPr>
          <p:cNvPr id="4" name="Slide Number Placeholder 3"/>
          <p:cNvSpPr>
            <a:spLocks noGrp="1"/>
          </p:cNvSpPr>
          <p:nvPr>
            <p:ph type="sldNum" sz="quarter" idx="5"/>
          </p:nvPr>
        </p:nvSpPr>
        <p:spPr/>
        <p:txBody>
          <a:bodyPr/>
          <a:lstStyle/>
          <a:p>
            <a:fld id="{54C6B186-B417-4158-B2FB-77AA62930098}" type="slidenum">
              <a:rPr lang="en-GB" smtClean="0"/>
              <a:t>39</a:t>
            </a:fld>
            <a:endParaRPr lang="en-GB"/>
          </a:p>
        </p:txBody>
      </p:sp>
    </p:spTree>
    <p:extLst>
      <p:ext uri="{BB962C8B-B14F-4D97-AF65-F5344CB8AC3E}">
        <p14:creationId xmlns:p14="http://schemas.microsoft.com/office/powerpoint/2010/main" val="12338526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Advanced Search, go to Thesaurus</a:t>
            </a:r>
          </a:p>
          <a:p>
            <a:endParaRPr lang="en-GB" dirty="0"/>
          </a:p>
          <a:p>
            <a:endParaRPr lang="en-GB" dirty="0"/>
          </a:p>
        </p:txBody>
      </p:sp>
      <p:sp>
        <p:nvSpPr>
          <p:cNvPr id="4" name="Slide Number Placeholder 3"/>
          <p:cNvSpPr>
            <a:spLocks noGrp="1"/>
          </p:cNvSpPr>
          <p:nvPr>
            <p:ph type="sldNum" sz="quarter" idx="5"/>
          </p:nvPr>
        </p:nvSpPr>
        <p:spPr/>
        <p:txBody>
          <a:bodyPr/>
          <a:lstStyle/>
          <a:p>
            <a:fld id="{54C6B186-B417-4158-B2FB-77AA62930098}" type="slidenum">
              <a:rPr lang="en-GB" smtClean="0"/>
              <a:t>41</a:t>
            </a:fld>
            <a:endParaRPr lang="en-GB"/>
          </a:p>
        </p:txBody>
      </p:sp>
    </p:spTree>
    <p:extLst>
      <p:ext uri="{BB962C8B-B14F-4D97-AF65-F5344CB8AC3E}">
        <p14:creationId xmlns:p14="http://schemas.microsoft.com/office/powerpoint/2010/main" val="26367939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in your term and click Find</a:t>
            </a:r>
          </a:p>
          <a:p>
            <a:endParaRPr lang="en-GB" dirty="0"/>
          </a:p>
          <a:p>
            <a:r>
              <a:rPr lang="en-GB" dirty="0"/>
              <a:t>Use the scope note to find out more about the term</a:t>
            </a:r>
          </a:p>
          <a:p>
            <a:endParaRPr lang="en-GB" dirty="0"/>
          </a:p>
          <a:p>
            <a:r>
              <a:rPr lang="en-GB" dirty="0"/>
              <a:t>Use the hierarchy of subject headings to navigate to the one which best fits your search or pick related items from the scope. To add related terms, combine using OR. To remove unrelated terms, combine using NOT.	</a:t>
            </a:r>
          </a:p>
          <a:p>
            <a:endParaRPr lang="en-GB" dirty="0"/>
          </a:p>
          <a:p>
            <a:r>
              <a:rPr lang="en-GB" dirty="0"/>
              <a:t>Use “Explode” to include narrower subject headings</a:t>
            </a:r>
          </a:p>
          <a:p>
            <a:endParaRPr lang="en-GB" dirty="0"/>
          </a:p>
          <a:p>
            <a:r>
              <a:rPr lang="en-GB" dirty="0"/>
              <a:t>Use “Major” to retrieve articles in which this is the main topic</a:t>
            </a:r>
          </a:p>
          <a:p>
            <a:endParaRPr lang="en-GB" dirty="0"/>
          </a:p>
          <a:p>
            <a:r>
              <a:rPr lang="en-GB" dirty="0"/>
              <a:t>When you’re done, click Add to search</a:t>
            </a:r>
          </a:p>
        </p:txBody>
      </p:sp>
      <p:sp>
        <p:nvSpPr>
          <p:cNvPr id="4" name="Slide Number Placeholder 3"/>
          <p:cNvSpPr>
            <a:spLocks noGrp="1"/>
          </p:cNvSpPr>
          <p:nvPr>
            <p:ph type="sldNum" sz="quarter" idx="5"/>
          </p:nvPr>
        </p:nvSpPr>
        <p:spPr/>
        <p:txBody>
          <a:bodyPr/>
          <a:lstStyle/>
          <a:p>
            <a:fld id="{54C6B186-B417-4158-B2FB-77AA62930098}" type="slidenum">
              <a:rPr lang="en-GB" smtClean="0"/>
              <a:t>42</a:t>
            </a:fld>
            <a:endParaRPr lang="en-GB"/>
          </a:p>
        </p:txBody>
      </p:sp>
    </p:spTree>
    <p:extLst>
      <p:ext uri="{BB962C8B-B14F-4D97-AF65-F5344CB8AC3E}">
        <p14:creationId xmlns:p14="http://schemas.microsoft.com/office/powerpoint/2010/main" val="29202555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When you click Add to search from the thesaurus, you will return to the main screen where you’ll see your subject term(s) in the first search box.</a:t>
            </a:r>
          </a:p>
          <a:p>
            <a:endParaRPr lang="en-GB" dirty="0"/>
          </a:p>
          <a:p>
            <a:r>
              <a:rPr lang="en-GB" dirty="0"/>
              <a:t>You can go straight on and add in other terms at this stage. To do so, key your additional terms into the next search box, adding new rows if you need more. For each row, pick the operator (AND, OR </a:t>
            </a:r>
            <a:r>
              <a:rPr lang="en-GB" dirty="0" err="1"/>
              <a:t>or</a:t>
            </a:r>
            <a:r>
              <a:rPr lang="en-GB" dirty="0"/>
              <a:t> NOT) appropriate to the way you want to combine your sets.</a:t>
            </a:r>
          </a:p>
          <a:p>
            <a:endParaRPr lang="en-GB" dirty="0"/>
          </a:p>
          <a:p>
            <a:r>
              <a:rPr lang="en-GB" dirty="0"/>
              <a:t>In this example, the second line is a </a:t>
            </a:r>
            <a:r>
              <a:rPr lang="en-GB" dirty="0" err="1"/>
              <a:t>textword</a:t>
            </a:r>
            <a:r>
              <a:rPr lang="en-GB" dirty="0"/>
              <a:t> search for covid OR coronavirus</a:t>
            </a:r>
          </a:p>
        </p:txBody>
      </p:sp>
      <p:sp>
        <p:nvSpPr>
          <p:cNvPr id="4" name="Slide Number Placeholder 3"/>
          <p:cNvSpPr>
            <a:spLocks noGrp="1"/>
          </p:cNvSpPr>
          <p:nvPr>
            <p:ph type="sldNum" sz="quarter" idx="5"/>
          </p:nvPr>
        </p:nvSpPr>
        <p:spPr/>
        <p:txBody>
          <a:bodyPr/>
          <a:lstStyle/>
          <a:p>
            <a:fld id="{54C6B186-B417-4158-B2FB-77AA62930098}" type="slidenum">
              <a:rPr lang="en-GB" smtClean="0"/>
              <a:t>43</a:t>
            </a:fld>
            <a:endParaRPr lang="en-GB"/>
          </a:p>
        </p:txBody>
      </p:sp>
    </p:spTree>
    <p:extLst>
      <p:ext uri="{BB962C8B-B14F-4D97-AF65-F5344CB8AC3E}">
        <p14:creationId xmlns:p14="http://schemas.microsoft.com/office/powerpoint/2010/main" val="22815481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C6B186-B417-4158-B2FB-77AA62930098}" type="slidenum">
              <a:rPr lang="en-GB" smtClean="0"/>
              <a:t>44</a:t>
            </a:fld>
            <a:endParaRPr lang="en-GB"/>
          </a:p>
        </p:txBody>
      </p:sp>
    </p:spTree>
    <p:extLst>
      <p:ext uri="{BB962C8B-B14F-4D97-AF65-F5344CB8AC3E}">
        <p14:creationId xmlns:p14="http://schemas.microsoft.com/office/powerpoint/2010/main" val="2506397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C6B186-B417-4158-B2FB-77AA62930098}" type="slidenum">
              <a:rPr lang="en-GB" smtClean="0"/>
              <a:t>5</a:t>
            </a:fld>
            <a:endParaRPr lang="en-GB"/>
          </a:p>
        </p:txBody>
      </p:sp>
    </p:spTree>
    <p:extLst>
      <p:ext uri="{BB962C8B-B14F-4D97-AF65-F5344CB8AC3E}">
        <p14:creationId xmlns:p14="http://schemas.microsoft.com/office/powerpoint/2010/main" val="5941337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Alternatively, you can carry out individual searches then go to Recent Searches to combine lines.</a:t>
            </a:r>
          </a:p>
          <a:p>
            <a:endParaRPr lang="en-GB" dirty="0"/>
          </a:p>
          <a:p>
            <a:r>
              <a:rPr lang="en-GB" dirty="0"/>
              <a:t>Identify the lines you want to combine and key those search line numbers into the search box using the appropriate operator (AND, OR </a:t>
            </a:r>
            <a:r>
              <a:rPr lang="en-GB" dirty="0" err="1"/>
              <a:t>or</a:t>
            </a:r>
            <a:r>
              <a:rPr lang="en-GB" dirty="0"/>
              <a:t> NOT). The examples will show you the correct format.</a:t>
            </a:r>
          </a:p>
          <a:p>
            <a:endParaRPr lang="en-GB" dirty="0"/>
          </a:p>
          <a:p>
            <a:r>
              <a:rPr lang="en-GB" dirty="0"/>
              <a:t>Click Search when you’re done.</a:t>
            </a:r>
          </a:p>
        </p:txBody>
      </p:sp>
      <p:sp>
        <p:nvSpPr>
          <p:cNvPr id="4" name="Slide Number Placeholder 3"/>
          <p:cNvSpPr>
            <a:spLocks noGrp="1"/>
          </p:cNvSpPr>
          <p:nvPr>
            <p:ph type="sldNum" sz="quarter" idx="5"/>
          </p:nvPr>
        </p:nvSpPr>
        <p:spPr/>
        <p:txBody>
          <a:bodyPr/>
          <a:lstStyle/>
          <a:p>
            <a:fld id="{54C6B186-B417-4158-B2FB-77AA62930098}" type="slidenum">
              <a:rPr lang="en-GB" smtClean="0"/>
              <a:t>45</a:t>
            </a:fld>
            <a:endParaRPr lang="en-GB"/>
          </a:p>
        </p:txBody>
      </p:sp>
    </p:spTree>
    <p:extLst>
      <p:ext uri="{BB962C8B-B14F-4D97-AF65-F5344CB8AC3E}">
        <p14:creationId xmlns:p14="http://schemas.microsoft.com/office/powerpoint/2010/main" val="25017517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also apply limits after you’ve done a search. Use the left hand menu to add in limits </a:t>
            </a:r>
            <a:r>
              <a:rPr lang="en-GB" dirty="0" err="1"/>
              <a:t>eg</a:t>
            </a:r>
            <a:r>
              <a:rPr lang="en-GB" dirty="0"/>
              <a:t> by publication date. In this example, the initial search has been limited by age group to school age children OR adolescence.</a:t>
            </a:r>
          </a:p>
          <a:p>
            <a:endParaRPr lang="en-GB" dirty="0"/>
          </a:p>
          <a:p>
            <a:r>
              <a:rPr lang="en-GB" dirty="0"/>
              <a:t>Use the tick boxes to pick the records most relevant to your search.</a:t>
            </a:r>
          </a:p>
          <a:p>
            <a:endParaRPr lang="en-GB" dirty="0"/>
          </a:p>
          <a:p>
            <a:r>
              <a:rPr lang="en-GB" dirty="0"/>
              <a:t>Click Show Abstract to show the abstract</a:t>
            </a:r>
          </a:p>
          <a:p>
            <a:endParaRPr lang="en-GB" dirty="0"/>
          </a:p>
          <a:p>
            <a:r>
              <a:rPr lang="en-GB" dirty="0"/>
              <a:t>Use the Email, Save and other export options to save your search results, including to reference management tools. You can also export results from your folder at the top of the screen</a:t>
            </a:r>
          </a:p>
          <a:p>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54C6B186-B417-4158-B2FB-77AA62930098}" type="slidenum">
              <a:rPr lang="en-GB" smtClean="0"/>
              <a:t>46</a:t>
            </a:fld>
            <a:endParaRPr lang="en-GB"/>
          </a:p>
        </p:txBody>
      </p:sp>
    </p:spTree>
    <p:extLst>
      <p:ext uri="{BB962C8B-B14F-4D97-AF65-F5344CB8AC3E}">
        <p14:creationId xmlns:p14="http://schemas.microsoft.com/office/powerpoint/2010/main" val="35205630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Click on Save search/alert to save your search history or create an alert which will email you when any new material is added to the database that matches your search </a:t>
            </a:r>
          </a:p>
        </p:txBody>
      </p:sp>
      <p:sp>
        <p:nvSpPr>
          <p:cNvPr id="4" name="Slide Number Placeholder 3"/>
          <p:cNvSpPr>
            <a:spLocks noGrp="1"/>
          </p:cNvSpPr>
          <p:nvPr>
            <p:ph type="sldNum" sz="quarter" idx="5"/>
          </p:nvPr>
        </p:nvSpPr>
        <p:spPr/>
        <p:txBody>
          <a:bodyPr/>
          <a:lstStyle/>
          <a:p>
            <a:fld id="{54C6B186-B417-4158-B2FB-77AA62930098}" type="slidenum">
              <a:rPr lang="en-GB" smtClean="0"/>
              <a:t>47</a:t>
            </a:fld>
            <a:endParaRPr lang="en-GB"/>
          </a:p>
        </p:txBody>
      </p:sp>
    </p:spTree>
    <p:extLst>
      <p:ext uri="{BB962C8B-B14F-4D97-AF65-F5344CB8AC3E}">
        <p14:creationId xmlns:p14="http://schemas.microsoft.com/office/powerpoint/2010/main" val="3699778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Provide a worksheet on alternative models?</a:t>
            </a:r>
          </a:p>
        </p:txBody>
      </p:sp>
      <p:sp>
        <p:nvSpPr>
          <p:cNvPr id="4" name="Slide Number Placeholder 3"/>
          <p:cNvSpPr>
            <a:spLocks noGrp="1"/>
          </p:cNvSpPr>
          <p:nvPr>
            <p:ph type="sldNum" sz="quarter" idx="5"/>
          </p:nvPr>
        </p:nvSpPr>
        <p:spPr/>
        <p:txBody>
          <a:bodyPr/>
          <a:lstStyle/>
          <a:p>
            <a:fld id="{54C6B186-B417-4158-B2FB-77AA62930098}" type="slidenum">
              <a:rPr lang="en-GB" smtClean="0"/>
              <a:t>7</a:t>
            </a:fld>
            <a:endParaRPr lang="en-GB"/>
          </a:p>
        </p:txBody>
      </p:sp>
    </p:spTree>
    <p:extLst>
      <p:ext uri="{BB962C8B-B14F-4D97-AF65-F5344CB8AC3E}">
        <p14:creationId xmlns:p14="http://schemas.microsoft.com/office/powerpoint/2010/main" val="5507359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C6B186-B417-4158-B2FB-77AA62930098}" type="slidenum">
              <a:rPr lang="en-GB" smtClean="0"/>
              <a:t>12</a:t>
            </a:fld>
            <a:endParaRPr lang="en-GB"/>
          </a:p>
        </p:txBody>
      </p:sp>
    </p:spTree>
    <p:extLst>
      <p:ext uri="{BB962C8B-B14F-4D97-AF65-F5344CB8AC3E}">
        <p14:creationId xmlns:p14="http://schemas.microsoft.com/office/powerpoint/2010/main" val="19725534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C6B186-B417-4158-B2FB-77AA62930098}" type="slidenum">
              <a:rPr lang="en-GB" smtClean="0"/>
              <a:t>14</a:t>
            </a:fld>
            <a:endParaRPr lang="en-GB"/>
          </a:p>
        </p:txBody>
      </p:sp>
    </p:spTree>
    <p:extLst>
      <p:ext uri="{BB962C8B-B14F-4D97-AF65-F5344CB8AC3E}">
        <p14:creationId xmlns:p14="http://schemas.microsoft.com/office/powerpoint/2010/main" val="182736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following general principles apply to most searching. Most databases offer some flavour of these functions but they may be labelled slightly differently from one resource to the next.</a:t>
            </a:r>
          </a:p>
        </p:txBody>
      </p:sp>
      <p:sp>
        <p:nvSpPr>
          <p:cNvPr id="4" name="Slide Number Placeholder 3"/>
          <p:cNvSpPr>
            <a:spLocks noGrp="1"/>
          </p:cNvSpPr>
          <p:nvPr>
            <p:ph type="sldNum" sz="quarter" idx="5"/>
          </p:nvPr>
        </p:nvSpPr>
        <p:spPr/>
        <p:txBody>
          <a:bodyPr/>
          <a:lstStyle/>
          <a:p>
            <a:fld id="{54C6B186-B417-4158-B2FB-77AA62930098}" type="slidenum">
              <a:rPr lang="en-GB" smtClean="0"/>
              <a:t>15</a:t>
            </a:fld>
            <a:endParaRPr lang="en-GB"/>
          </a:p>
        </p:txBody>
      </p:sp>
    </p:spTree>
    <p:extLst>
      <p:ext uri="{BB962C8B-B14F-4D97-AF65-F5344CB8AC3E}">
        <p14:creationId xmlns:p14="http://schemas.microsoft.com/office/powerpoint/2010/main" val="37657008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C6B186-B417-4158-B2FB-77AA62930098}" type="slidenum">
              <a:rPr lang="en-GB" smtClean="0"/>
              <a:t>16</a:t>
            </a:fld>
            <a:endParaRPr lang="en-GB"/>
          </a:p>
        </p:txBody>
      </p:sp>
    </p:spTree>
    <p:extLst>
      <p:ext uri="{BB962C8B-B14F-4D97-AF65-F5344CB8AC3E}">
        <p14:creationId xmlns:p14="http://schemas.microsoft.com/office/powerpoint/2010/main" val="9358098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Each line of a search is usually a stand-alone search. To bring these together into a complex search that will better answer your question, you will need to combine the sets.</a:t>
            </a:r>
          </a:p>
          <a:p>
            <a:endParaRPr lang="en-GB" dirty="0"/>
          </a:p>
          <a:p>
            <a:r>
              <a:rPr lang="en-GB" dirty="0"/>
              <a:t>Do this with Boolean operators:</a:t>
            </a:r>
          </a:p>
          <a:p>
            <a:pPr marL="171450" indent="-171450">
              <a:buFont typeface="Arial" panose="020B0604020202020204" pitchFamily="34" charset="0"/>
              <a:buChar char="•"/>
            </a:pPr>
            <a:r>
              <a:rPr lang="en-GB" dirty="0"/>
              <a:t>AND – gives you the intersection of two sets.</a:t>
            </a:r>
          </a:p>
          <a:p>
            <a:pPr marL="171450" indent="-171450">
              <a:buFont typeface="Arial" panose="020B0604020202020204" pitchFamily="34" charset="0"/>
              <a:buChar char="•"/>
            </a:pPr>
            <a:r>
              <a:rPr lang="en-GB" dirty="0"/>
              <a:t>OR – gives the combined inclusion of two sets. As a prompt that you get bigger numbers when you us OR, remember that “OR means MORE”</a:t>
            </a:r>
          </a:p>
          <a:p>
            <a:pPr marL="171450" indent="-171450">
              <a:buFont typeface="Arial" panose="020B0604020202020204" pitchFamily="34" charset="0"/>
              <a:buChar char="•"/>
            </a:pPr>
            <a:r>
              <a:rPr lang="en-GB" dirty="0"/>
              <a:t>NOT – gives the remainder of one set when the other is removed. NOT is not used frequently but can be a powerful tool for removing records which aren’t relevant to your search</a:t>
            </a:r>
          </a:p>
          <a:p>
            <a:endParaRPr lang="en-GB" dirty="0">
              <a:highlight>
                <a:srgbClr val="FFFF00"/>
              </a:highlight>
            </a:endParaRPr>
          </a:p>
          <a:p>
            <a:r>
              <a:rPr lang="en-GB" sz="1600" b="1" dirty="0">
                <a:highlight>
                  <a:srgbClr val="FFFF00"/>
                </a:highlight>
              </a:rPr>
              <a:t>QUIZ!</a:t>
            </a:r>
          </a:p>
          <a:p>
            <a:endParaRPr lang="en-GB" sz="1600" b="0" dirty="0">
              <a:highlight>
                <a:srgbClr val="FFFF00"/>
              </a:highlight>
            </a:endParaRPr>
          </a:p>
          <a:p>
            <a:r>
              <a:rPr lang="en-GB" sz="1600" b="0" dirty="0">
                <a:highlight>
                  <a:srgbClr val="FFFF00"/>
                </a:highlight>
              </a:rPr>
              <a:t>What does the segment marked 1 show?</a:t>
            </a:r>
          </a:p>
          <a:p>
            <a:r>
              <a:rPr lang="en-GB" sz="1600" b="0" dirty="0">
                <a:highlight>
                  <a:srgbClr val="FFFF00"/>
                </a:highlight>
              </a:rPr>
              <a:t>What operator will give you the combined ownership of all pets?</a:t>
            </a:r>
          </a:p>
          <a:p>
            <a:r>
              <a:rPr lang="en-GB" sz="1600" b="0" dirty="0">
                <a:highlight>
                  <a:srgbClr val="FFFF00"/>
                </a:highlight>
              </a:rPr>
              <a:t>What is in the segment marked 3?</a:t>
            </a:r>
          </a:p>
        </p:txBody>
      </p:sp>
      <p:sp>
        <p:nvSpPr>
          <p:cNvPr id="4" name="Slide Number Placeholder 3"/>
          <p:cNvSpPr>
            <a:spLocks noGrp="1"/>
          </p:cNvSpPr>
          <p:nvPr>
            <p:ph type="sldNum" sz="quarter" idx="5"/>
          </p:nvPr>
        </p:nvSpPr>
        <p:spPr/>
        <p:txBody>
          <a:bodyPr/>
          <a:lstStyle/>
          <a:p>
            <a:fld id="{54C6B186-B417-4158-B2FB-77AA62930098}" type="slidenum">
              <a:rPr lang="en-GB" smtClean="0"/>
              <a:t>18</a:t>
            </a:fld>
            <a:endParaRPr lang="en-GB"/>
          </a:p>
        </p:txBody>
      </p:sp>
    </p:spTree>
    <p:extLst>
      <p:ext uri="{BB962C8B-B14F-4D97-AF65-F5344CB8AC3E}">
        <p14:creationId xmlns:p14="http://schemas.microsoft.com/office/powerpoint/2010/main" val="19218812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84559-BF6C-46B3-B3B9-73248B62231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B8BB5DA-1FCC-4648-AA8F-9AC7F3330C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AF3DAD3-2011-4E72-B005-C427B5F4DC72}"/>
              </a:ext>
            </a:extLst>
          </p:cNvPr>
          <p:cNvSpPr>
            <a:spLocks noGrp="1"/>
          </p:cNvSpPr>
          <p:nvPr>
            <p:ph type="dt" sz="half" idx="10"/>
          </p:nvPr>
        </p:nvSpPr>
        <p:spPr/>
        <p:txBody>
          <a:bodyPr/>
          <a:lstStyle/>
          <a:p>
            <a:fld id="{5E99C37A-0DD7-4B4A-9B2D-EC6519D80E93}" type="datetimeFigureOut">
              <a:rPr lang="en-GB" smtClean="0"/>
              <a:t>14/03/2022</a:t>
            </a:fld>
            <a:endParaRPr lang="en-GB"/>
          </a:p>
        </p:txBody>
      </p:sp>
      <p:sp>
        <p:nvSpPr>
          <p:cNvPr id="5" name="Footer Placeholder 4">
            <a:extLst>
              <a:ext uri="{FF2B5EF4-FFF2-40B4-BE49-F238E27FC236}">
                <a16:creationId xmlns:a16="http://schemas.microsoft.com/office/drawing/2014/main" id="{9E2B0A10-585D-46C2-A992-7F27313FE15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AA3D178-3C4E-485E-8753-81BBD0FBF5B1}"/>
              </a:ext>
            </a:extLst>
          </p:cNvPr>
          <p:cNvSpPr>
            <a:spLocks noGrp="1"/>
          </p:cNvSpPr>
          <p:nvPr>
            <p:ph type="sldNum" sz="quarter" idx="12"/>
          </p:nvPr>
        </p:nvSpPr>
        <p:spPr/>
        <p:txBody>
          <a:bodyPr/>
          <a:lstStyle/>
          <a:p>
            <a:fld id="{B64F4D24-6317-4F24-A36F-CC9979A8787A}" type="slidenum">
              <a:rPr lang="en-GB" smtClean="0"/>
              <a:t>‹#›</a:t>
            </a:fld>
            <a:endParaRPr lang="en-GB"/>
          </a:p>
        </p:txBody>
      </p:sp>
    </p:spTree>
    <p:extLst>
      <p:ext uri="{BB962C8B-B14F-4D97-AF65-F5344CB8AC3E}">
        <p14:creationId xmlns:p14="http://schemas.microsoft.com/office/powerpoint/2010/main" val="1310383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5D423-1CD3-42A5-BB20-EDB47A24960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A3DA094-3AC4-480C-92F9-8E3513B6F9C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92B1DDE-0FCC-4B94-AB54-753CF80B78B5}"/>
              </a:ext>
            </a:extLst>
          </p:cNvPr>
          <p:cNvSpPr>
            <a:spLocks noGrp="1"/>
          </p:cNvSpPr>
          <p:nvPr>
            <p:ph type="dt" sz="half" idx="10"/>
          </p:nvPr>
        </p:nvSpPr>
        <p:spPr/>
        <p:txBody>
          <a:bodyPr/>
          <a:lstStyle/>
          <a:p>
            <a:fld id="{5E99C37A-0DD7-4B4A-9B2D-EC6519D80E93}" type="datetimeFigureOut">
              <a:rPr lang="en-GB" smtClean="0"/>
              <a:t>14/03/2022</a:t>
            </a:fld>
            <a:endParaRPr lang="en-GB"/>
          </a:p>
        </p:txBody>
      </p:sp>
      <p:sp>
        <p:nvSpPr>
          <p:cNvPr id="5" name="Footer Placeholder 4">
            <a:extLst>
              <a:ext uri="{FF2B5EF4-FFF2-40B4-BE49-F238E27FC236}">
                <a16:creationId xmlns:a16="http://schemas.microsoft.com/office/drawing/2014/main" id="{578C81CD-6A96-4B5B-8443-BB0885F1C26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21B1339-6C6D-448C-ACEC-BDC35E8E142D}"/>
              </a:ext>
            </a:extLst>
          </p:cNvPr>
          <p:cNvSpPr>
            <a:spLocks noGrp="1"/>
          </p:cNvSpPr>
          <p:nvPr>
            <p:ph type="sldNum" sz="quarter" idx="12"/>
          </p:nvPr>
        </p:nvSpPr>
        <p:spPr/>
        <p:txBody>
          <a:bodyPr/>
          <a:lstStyle/>
          <a:p>
            <a:fld id="{B64F4D24-6317-4F24-A36F-CC9979A8787A}" type="slidenum">
              <a:rPr lang="en-GB" smtClean="0"/>
              <a:t>‹#›</a:t>
            </a:fld>
            <a:endParaRPr lang="en-GB"/>
          </a:p>
        </p:txBody>
      </p:sp>
    </p:spTree>
    <p:extLst>
      <p:ext uri="{BB962C8B-B14F-4D97-AF65-F5344CB8AC3E}">
        <p14:creationId xmlns:p14="http://schemas.microsoft.com/office/powerpoint/2010/main" val="4250207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D330D22-55B1-4AAC-BC36-5A6B277C308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715E146-1C7C-47B6-A187-A113CB90651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1CF303F-C2E7-4816-A615-455138414F53}"/>
              </a:ext>
            </a:extLst>
          </p:cNvPr>
          <p:cNvSpPr>
            <a:spLocks noGrp="1"/>
          </p:cNvSpPr>
          <p:nvPr>
            <p:ph type="dt" sz="half" idx="10"/>
          </p:nvPr>
        </p:nvSpPr>
        <p:spPr/>
        <p:txBody>
          <a:bodyPr/>
          <a:lstStyle/>
          <a:p>
            <a:fld id="{5E99C37A-0DD7-4B4A-9B2D-EC6519D80E93}" type="datetimeFigureOut">
              <a:rPr lang="en-GB" smtClean="0"/>
              <a:t>14/03/2022</a:t>
            </a:fld>
            <a:endParaRPr lang="en-GB"/>
          </a:p>
        </p:txBody>
      </p:sp>
      <p:sp>
        <p:nvSpPr>
          <p:cNvPr id="5" name="Footer Placeholder 4">
            <a:extLst>
              <a:ext uri="{FF2B5EF4-FFF2-40B4-BE49-F238E27FC236}">
                <a16:creationId xmlns:a16="http://schemas.microsoft.com/office/drawing/2014/main" id="{2DF1FF31-424D-42AF-B07B-A763340255E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2DEF1C-1697-4FC2-92EA-ACF23683501C}"/>
              </a:ext>
            </a:extLst>
          </p:cNvPr>
          <p:cNvSpPr>
            <a:spLocks noGrp="1"/>
          </p:cNvSpPr>
          <p:nvPr>
            <p:ph type="sldNum" sz="quarter" idx="12"/>
          </p:nvPr>
        </p:nvSpPr>
        <p:spPr/>
        <p:txBody>
          <a:bodyPr/>
          <a:lstStyle/>
          <a:p>
            <a:fld id="{B64F4D24-6317-4F24-A36F-CC9979A8787A}" type="slidenum">
              <a:rPr lang="en-GB" smtClean="0"/>
              <a:t>‹#›</a:t>
            </a:fld>
            <a:endParaRPr lang="en-GB"/>
          </a:p>
        </p:txBody>
      </p:sp>
    </p:spTree>
    <p:extLst>
      <p:ext uri="{BB962C8B-B14F-4D97-AF65-F5344CB8AC3E}">
        <p14:creationId xmlns:p14="http://schemas.microsoft.com/office/powerpoint/2010/main" val="151100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0EA97-1D8C-446E-A8E7-C2865BCFD23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243ABA6-5EE6-4156-B559-2CDEE4A6DC1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E601746-4E75-4195-B6D2-8E2634229F7B}"/>
              </a:ext>
            </a:extLst>
          </p:cNvPr>
          <p:cNvSpPr>
            <a:spLocks noGrp="1"/>
          </p:cNvSpPr>
          <p:nvPr>
            <p:ph type="dt" sz="half" idx="10"/>
          </p:nvPr>
        </p:nvSpPr>
        <p:spPr/>
        <p:txBody>
          <a:bodyPr/>
          <a:lstStyle/>
          <a:p>
            <a:fld id="{5E99C37A-0DD7-4B4A-9B2D-EC6519D80E93}" type="datetimeFigureOut">
              <a:rPr lang="en-GB" smtClean="0"/>
              <a:t>14/03/2022</a:t>
            </a:fld>
            <a:endParaRPr lang="en-GB"/>
          </a:p>
        </p:txBody>
      </p:sp>
      <p:sp>
        <p:nvSpPr>
          <p:cNvPr id="5" name="Footer Placeholder 4">
            <a:extLst>
              <a:ext uri="{FF2B5EF4-FFF2-40B4-BE49-F238E27FC236}">
                <a16:creationId xmlns:a16="http://schemas.microsoft.com/office/drawing/2014/main" id="{9DFD84F6-8019-433D-8EBF-34F89C9C5B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80A5AB-609F-4A77-8167-B3AC767A848F}"/>
              </a:ext>
            </a:extLst>
          </p:cNvPr>
          <p:cNvSpPr>
            <a:spLocks noGrp="1"/>
          </p:cNvSpPr>
          <p:nvPr>
            <p:ph type="sldNum" sz="quarter" idx="12"/>
          </p:nvPr>
        </p:nvSpPr>
        <p:spPr/>
        <p:txBody>
          <a:bodyPr/>
          <a:lstStyle/>
          <a:p>
            <a:fld id="{B64F4D24-6317-4F24-A36F-CC9979A8787A}" type="slidenum">
              <a:rPr lang="en-GB" smtClean="0"/>
              <a:t>‹#›</a:t>
            </a:fld>
            <a:endParaRPr lang="en-GB"/>
          </a:p>
        </p:txBody>
      </p:sp>
    </p:spTree>
    <p:extLst>
      <p:ext uri="{BB962C8B-B14F-4D97-AF65-F5344CB8AC3E}">
        <p14:creationId xmlns:p14="http://schemas.microsoft.com/office/powerpoint/2010/main" val="805513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88A0A-FA9E-485B-A423-47462F1F77B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8A87099-86A2-4B82-91BF-84CFF890BFA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40B5D21-99A5-432F-9FE2-953D4E361CB3}"/>
              </a:ext>
            </a:extLst>
          </p:cNvPr>
          <p:cNvSpPr>
            <a:spLocks noGrp="1"/>
          </p:cNvSpPr>
          <p:nvPr>
            <p:ph type="dt" sz="half" idx="10"/>
          </p:nvPr>
        </p:nvSpPr>
        <p:spPr/>
        <p:txBody>
          <a:bodyPr/>
          <a:lstStyle/>
          <a:p>
            <a:fld id="{5E99C37A-0DD7-4B4A-9B2D-EC6519D80E93}" type="datetimeFigureOut">
              <a:rPr lang="en-GB" smtClean="0"/>
              <a:t>14/03/2022</a:t>
            </a:fld>
            <a:endParaRPr lang="en-GB"/>
          </a:p>
        </p:txBody>
      </p:sp>
      <p:sp>
        <p:nvSpPr>
          <p:cNvPr id="5" name="Footer Placeholder 4">
            <a:extLst>
              <a:ext uri="{FF2B5EF4-FFF2-40B4-BE49-F238E27FC236}">
                <a16:creationId xmlns:a16="http://schemas.microsoft.com/office/drawing/2014/main" id="{1DDB2EA1-ACEF-4213-974D-183951AE474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E69567-DB69-496A-B961-72E45B91CB3E}"/>
              </a:ext>
            </a:extLst>
          </p:cNvPr>
          <p:cNvSpPr>
            <a:spLocks noGrp="1"/>
          </p:cNvSpPr>
          <p:nvPr>
            <p:ph type="sldNum" sz="quarter" idx="12"/>
          </p:nvPr>
        </p:nvSpPr>
        <p:spPr/>
        <p:txBody>
          <a:bodyPr/>
          <a:lstStyle/>
          <a:p>
            <a:fld id="{B64F4D24-6317-4F24-A36F-CC9979A8787A}" type="slidenum">
              <a:rPr lang="en-GB" smtClean="0"/>
              <a:t>‹#›</a:t>
            </a:fld>
            <a:endParaRPr lang="en-GB"/>
          </a:p>
        </p:txBody>
      </p:sp>
    </p:spTree>
    <p:extLst>
      <p:ext uri="{BB962C8B-B14F-4D97-AF65-F5344CB8AC3E}">
        <p14:creationId xmlns:p14="http://schemas.microsoft.com/office/powerpoint/2010/main" val="2760746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C0385-51B5-4201-A3CB-25CD7000E0F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03C4183-375D-401B-8071-A749B8343B2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B0038F2-E96A-4D36-AE72-DAFF44053F4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630A5C2-242E-43AD-A308-922BA3190AB2}"/>
              </a:ext>
            </a:extLst>
          </p:cNvPr>
          <p:cNvSpPr>
            <a:spLocks noGrp="1"/>
          </p:cNvSpPr>
          <p:nvPr>
            <p:ph type="dt" sz="half" idx="10"/>
          </p:nvPr>
        </p:nvSpPr>
        <p:spPr/>
        <p:txBody>
          <a:bodyPr/>
          <a:lstStyle/>
          <a:p>
            <a:fld id="{5E99C37A-0DD7-4B4A-9B2D-EC6519D80E93}" type="datetimeFigureOut">
              <a:rPr lang="en-GB" smtClean="0"/>
              <a:t>14/03/2022</a:t>
            </a:fld>
            <a:endParaRPr lang="en-GB"/>
          </a:p>
        </p:txBody>
      </p:sp>
      <p:sp>
        <p:nvSpPr>
          <p:cNvPr id="6" name="Footer Placeholder 5">
            <a:extLst>
              <a:ext uri="{FF2B5EF4-FFF2-40B4-BE49-F238E27FC236}">
                <a16:creationId xmlns:a16="http://schemas.microsoft.com/office/drawing/2014/main" id="{D94CBC73-4CA1-4CC1-B52E-C71FA337CE8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1EAE014-DAD5-4A95-B028-6B2B54A48E59}"/>
              </a:ext>
            </a:extLst>
          </p:cNvPr>
          <p:cNvSpPr>
            <a:spLocks noGrp="1"/>
          </p:cNvSpPr>
          <p:nvPr>
            <p:ph type="sldNum" sz="quarter" idx="12"/>
          </p:nvPr>
        </p:nvSpPr>
        <p:spPr/>
        <p:txBody>
          <a:bodyPr/>
          <a:lstStyle/>
          <a:p>
            <a:fld id="{B64F4D24-6317-4F24-A36F-CC9979A8787A}" type="slidenum">
              <a:rPr lang="en-GB" smtClean="0"/>
              <a:t>‹#›</a:t>
            </a:fld>
            <a:endParaRPr lang="en-GB"/>
          </a:p>
        </p:txBody>
      </p:sp>
    </p:spTree>
    <p:extLst>
      <p:ext uri="{BB962C8B-B14F-4D97-AF65-F5344CB8AC3E}">
        <p14:creationId xmlns:p14="http://schemas.microsoft.com/office/powerpoint/2010/main" val="1893656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18086-ED49-4E41-A7DD-E3274989DB7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EF64298-55BA-4AD4-969D-959FE4C77D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4F6E5FD-CD53-462C-83C0-89FFF3A62B4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69AB909-A138-424B-A0CB-D06ABCC6ED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2924950-89A4-4FCE-8603-6336B658806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E1B9152-184F-4D4D-ABDD-44677047F4AA}"/>
              </a:ext>
            </a:extLst>
          </p:cNvPr>
          <p:cNvSpPr>
            <a:spLocks noGrp="1"/>
          </p:cNvSpPr>
          <p:nvPr>
            <p:ph type="dt" sz="half" idx="10"/>
          </p:nvPr>
        </p:nvSpPr>
        <p:spPr/>
        <p:txBody>
          <a:bodyPr/>
          <a:lstStyle/>
          <a:p>
            <a:fld id="{5E99C37A-0DD7-4B4A-9B2D-EC6519D80E93}" type="datetimeFigureOut">
              <a:rPr lang="en-GB" smtClean="0"/>
              <a:t>14/03/2022</a:t>
            </a:fld>
            <a:endParaRPr lang="en-GB"/>
          </a:p>
        </p:txBody>
      </p:sp>
      <p:sp>
        <p:nvSpPr>
          <p:cNvPr id="8" name="Footer Placeholder 7">
            <a:extLst>
              <a:ext uri="{FF2B5EF4-FFF2-40B4-BE49-F238E27FC236}">
                <a16:creationId xmlns:a16="http://schemas.microsoft.com/office/drawing/2014/main" id="{597B988D-A648-44DE-A941-E2E8008148F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E776652-37DB-4182-8978-7A395C33D744}"/>
              </a:ext>
            </a:extLst>
          </p:cNvPr>
          <p:cNvSpPr>
            <a:spLocks noGrp="1"/>
          </p:cNvSpPr>
          <p:nvPr>
            <p:ph type="sldNum" sz="quarter" idx="12"/>
          </p:nvPr>
        </p:nvSpPr>
        <p:spPr/>
        <p:txBody>
          <a:bodyPr/>
          <a:lstStyle/>
          <a:p>
            <a:fld id="{B64F4D24-6317-4F24-A36F-CC9979A8787A}" type="slidenum">
              <a:rPr lang="en-GB" smtClean="0"/>
              <a:t>‹#›</a:t>
            </a:fld>
            <a:endParaRPr lang="en-GB"/>
          </a:p>
        </p:txBody>
      </p:sp>
    </p:spTree>
    <p:extLst>
      <p:ext uri="{BB962C8B-B14F-4D97-AF65-F5344CB8AC3E}">
        <p14:creationId xmlns:p14="http://schemas.microsoft.com/office/powerpoint/2010/main" val="2580346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586F8-8B4E-4370-9290-EE591FF1969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7E9EE4C-0EEB-45B4-8A3B-C2461C2C58BF}"/>
              </a:ext>
            </a:extLst>
          </p:cNvPr>
          <p:cNvSpPr>
            <a:spLocks noGrp="1"/>
          </p:cNvSpPr>
          <p:nvPr>
            <p:ph type="dt" sz="half" idx="10"/>
          </p:nvPr>
        </p:nvSpPr>
        <p:spPr/>
        <p:txBody>
          <a:bodyPr/>
          <a:lstStyle/>
          <a:p>
            <a:fld id="{5E99C37A-0DD7-4B4A-9B2D-EC6519D80E93}" type="datetimeFigureOut">
              <a:rPr lang="en-GB" smtClean="0"/>
              <a:t>14/03/2022</a:t>
            </a:fld>
            <a:endParaRPr lang="en-GB"/>
          </a:p>
        </p:txBody>
      </p:sp>
      <p:sp>
        <p:nvSpPr>
          <p:cNvPr id="4" name="Footer Placeholder 3">
            <a:extLst>
              <a:ext uri="{FF2B5EF4-FFF2-40B4-BE49-F238E27FC236}">
                <a16:creationId xmlns:a16="http://schemas.microsoft.com/office/drawing/2014/main" id="{7B9274DB-63CA-4493-8CDD-D85BE45EB86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21CE05B-5DEB-4CE9-BB65-FC0640D0C861}"/>
              </a:ext>
            </a:extLst>
          </p:cNvPr>
          <p:cNvSpPr>
            <a:spLocks noGrp="1"/>
          </p:cNvSpPr>
          <p:nvPr>
            <p:ph type="sldNum" sz="quarter" idx="12"/>
          </p:nvPr>
        </p:nvSpPr>
        <p:spPr/>
        <p:txBody>
          <a:bodyPr/>
          <a:lstStyle/>
          <a:p>
            <a:fld id="{B64F4D24-6317-4F24-A36F-CC9979A8787A}" type="slidenum">
              <a:rPr lang="en-GB" smtClean="0"/>
              <a:t>‹#›</a:t>
            </a:fld>
            <a:endParaRPr lang="en-GB"/>
          </a:p>
        </p:txBody>
      </p:sp>
    </p:spTree>
    <p:extLst>
      <p:ext uri="{BB962C8B-B14F-4D97-AF65-F5344CB8AC3E}">
        <p14:creationId xmlns:p14="http://schemas.microsoft.com/office/powerpoint/2010/main" val="3191253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552AD1-26D4-439E-AB1D-8B06C2BFF144}"/>
              </a:ext>
            </a:extLst>
          </p:cNvPr>
          <p:cNvSpPr>
            <a:spLocks noGrp="1"/>
          </p:cNvSpPr>
          <p:nvPr>
            <p:ph type="dt" sz="half" idx="10"/>
          </p:nvPr>
        </p:nvSpPr>
        <p:spPr/>
        <p:txBody>
          <a:bodyPr/>
          <a:lstStyle/>
          <a:p>
            <a:fld id="{5E99C37A-0DD7-4B4A-9B2D-EC6519D80E93}" type="datetimeFigureOut">
              <a:rPr lang="en-GB" smtClean="0"/>
              <a:t>14/03/2022</a:t>
            </a:fld>
            <a:endParaRPr lang="en-GB"/>
          </a:p>
        </p:txBody>
      </p:sp>
      <p:sp>
        <p:nvSpPr>
          <p:cNvPr id="3" name="Footer Placeholder 2">
            <a:extLst>
              <a:ext uri="{FF2B5EF4-FFF2-40B4-BE49-F238E27FC236}">
                <a16:creationId xmlns:a16="http://schemas.microsoft.com/office/drawing/2014/main" id="{DE1708B0-A261-4D52-AC95-BB43692EE1A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5CF06CA-C384-49F1-90F8-9F86215F87ED}"/>
              </a:ext>
            </a:extLst>
          </p:cNvPr>
          <p:cNvSpPr>
            <a:spLocks noGrp="1"/>
          </p:cNvSpPr>
          <p:nvPr>
            <p:ph type="sldNum" sz="quarter" idx="12"/>
          </p:nvPr>
        </p:nvSpPr>
        <p:spPr/>
        <p:txBody>
          <a:bodyPr/>
          <a:lstStyle/>
          <a:p>
            <a:fld id="{B64F4D24-6317-4F24-A36F-CC9979A8787A}" type="slidenum">
              <a:rPr lang="en-GB" smtClean="0"/>
              <a:t>‹#›</a:t>
            </a:fld>
            <a:endParaRPr lang="en-GB"/>
          </a:p>
        </p:txBody>
      </p:sp>
    </p:spTree>
    <p:extLst>
      <p:ext uri="{BB962C8B-B14F-4D97-AF65-F5344CB8AC3E}">
        <p14:creationId xmlns:p14="http://schemas.microsoft.com/office/powerpoint/2010/main" val="10238611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95F88-AB6A-4A4F-9D9B-156D2B93B4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DD5A61B-10B3-4085-8C26-776DA9D440B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2977396-D7BE-4EE3-8DDD-2FA351B484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3D16950-03E0-4339-A150-8D5F897EC95E}"/>
              </a:ext>
            </a:extLst>
          </p:cNvPr>
          <p:cNvSpPr>
            <a:spLocks noGrp="1"/>
          </p:cNvSpPr>
          <p:nvPr>
            <p:ph type="dt" sz="half" idx="10"/>
          </p:nvPr>
        </p:nvSpPr>
        <p:spPr/>
        <p:txBody>
          <a:bodyPr/>
          <a:lstStyle/>
          <a:p>
            <a:fld id="{5E99C37A-0DD7-4B4A-9B2D-EC6519D80E93}" type="datetimeFigureOut">
              <a:rPr lang="en-GB" smtClean="0"/>
              <a:t>14/03/2022</a:t>
            </a:fld>
            <a:endParaRPr lang="en-GB"/>
          </a:p>
        </p:txBody>
      </p:sp>
      <p:sp>
        <p:nvSpPr>
          <p:cNvPr id="6" name="Footer Placeholder 5">
            <a:extLst>
              <a:ext uri="{FF2B5EF4-FFF2-40B4-BE49-F238E27FC236}">
                <a16:creationId xmlns:a16="http://schemas.microsoft.com/office/drawing/2014/main" id="{5D3BC936-9FD1-4984-9762-817E3B828F6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79AA1ED-4CEC-4FFD-A0C1-CE8147907C6C}"/>
              </a:ext>
            </a:extLst>
          </p:cNvPr>
          <p:cNvSpPr>
            <a:spLocks noGrp="1"/>
          </p:cNvSpPr>
          <p:nvPr>
            <p:ph type="sldNum" sz="quarter" idx="12"/>
          </p:nvPr>
        </p:nvSpPr>
        <p:spPr/>
        <p:txBody>
          <a:bodyPr/>
          <a:lstStyle/>
          <a:p>
            <a:fld id="{B64F4D24-6317-4F24-A36F-CC9979A8787A}" type="slidenum">
              <a:rPr lang="en-GB" smtClean="0"/>
              <a:t>‹#›</a:t>
            </a:fld>
            <a:endParaRPr lang="en-GB"/>
          </a:p>
        </p:txBody>
      </p:sp>
    </p:spTree>
    <p:extLst>
      <p:ext uri="{BB962C8B-B14F-4D97-AF65-F5344CB8AC3E}">
        <p14:creationId xmlns:p14="http://schemas.microsoft.com/office/powerpoint/2010/main" val="1809695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223D0C-32EB-4A5D-884E-3D88F773D9C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6160C34-8992-4303-9CBA-7476CDA2AF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B0090B1-A2EA-46B0-AE44-0D8A26BAD6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00411E0-34B3-4974-8156-1D3B5063CA26}"/>
              </a:ext>
            </a:extLst>
          </p:cNvPr>
          <p:cNvSpPr>
            <a:spLocks noGrp="1"/>
          </p:cNvSpPr>
          <p:nvPr>
            <p:ph type="dt" sz="half" idx="10"/>
          </p:nvPr>
        </p:nvSpPr>
        <p:spPr/>
        <p:txBody>
          <a:bodyPr/>
          <a:lstStyle/>
          <a:p>
            <a:fld id="{5E99C37A-0DD7-4B4A-9B2D-EC6519D80E93}" type="datetimeFigureOut">
              <a:rPr lang="en-GB" smtClean="0"/>
              <a:t>14/03/2022</a:t>
            </a:fld>
            <a:endParaRPr lang="en-GB"/>
          </a:p>
        </p:txBody>
      </p:sp>
      <p:sp>
        <p:nvSpPr>
          <p:cNvPr id="6" name="Footer Placeholder 5">
            <a:extLst>
              <a:ext uri="{FF2B5EF4-FFF2-40B4-BE49-F238E27FC236}">
                <a16:creationId xmlns:a16="http://schemas.microsoft.com/office/drawing/2014/main" id="{2FE16EEF-9FBC-4E7E-A164-FE6057FB9FB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16D6E95-5B93-42C9-98E7-2ABD0D5A9901}"/>
              </a:ext>
            </a:extLst>
          </p:cNvPr>
          <p:cNvSpPr>
            <a:spLocks noGrp="1"/>
          </p:cNvSpPr>
          <p:nvPr>
            <p:ph type="sldNum" sz="quarter" idx="12"/>
          </p:nvPr>
        </p:nvSpPr>
        <p:spPr/>
        <p:txBody>
          <a:bodyPr/>
          <a:lstStyle/>
          <a:p>
            <a:fld id="{B64F4D24-6317-4F24-A36F-CC9979A8787A}" type="slidenum">
              <a:rPr lang="en-GB" smtClean="0"/>
              <a:t>‹#›</a:t>
            </a:fld>
            <a:endParaRPr lang="en-GB"/>
          </a:p>
        </p:txBody>
      </p:sp>
    </p:spTree>
    <p:extLst>
      <p:ext uri="{BB962C8B-B14F-4D97-AF65-F5344CB8AC3E}">
        <p14:creationId xmlns:p14="http://schemas.microsoft.com/office/powerpoint/2010/main" val="2563967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E0BB3D2-7898-4884-A7CC-674EC56CD8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609566E-1DF6-4ED4-A1CF-411A18FFE4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C1C1F5-1166-4F80-BA2E-08B4998736C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99C37A-0DD7-4B4A-9B2D-EC6519D80E93}" type="datetimeFigureOut">
              <a:rPr lang="en-GB" smtClean="0"/>
              <a:t>14/03/2022</a:t>
            </a:fld>
            <a:endParaRPr lang="en-GB"/>
          </a:p>
        </p:txBody>
      </p:sp>
      <p:sp>
        <p:nvSpPr>
          <p:cNvPr id="5" name="Footer Placeholder 4">
            <a:extLst>
              <a:ext uri="{FF2B5EF4-FFF2-40B4-BE49-F238E27FC236}">
                <a16:creationId xmlns:a16="http://schemas.microsoft.com/office/drawing/2014/main" id="{560CC443-2CE6-492A-B675-788C1394020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73D78D8-538D-4155-9D5F-0145B41C50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4F4D24-6317-4F24-A36F-CC9979A8787A}" type="slidenum">
              <a:rPr lang="en-GB" smtClean="0"/>
              <a:t>‹#›</a:t>
            </a:fld>
            <a:endParaRPr lang="en-GB"/>
          </a:p>
        </p:txBody>
      </p:sp>
    </p:spTree>
    <p:extLst>
      <p:ext uri="{BB962C8B-B14F-4D97-AF65-F5344CB8AC3E}">
        <p14:creationId xmlns:p14="http://schemas.microsoft.com/office/powerpoint/2010/main" val="2517647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prisma-statement.org/PRISMAStatement/"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search.ebscohost.co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library.nhs.uk/knowledgehub/resources-for-advanced-searching/" TargetMode="External"/><Relationship Id="rId5" Type="http://schemas.openxmlformats.org/officeDocument/2006/relationships/hyperlink" Target="https://www.proquest.com/index" TargetMode="External"/><Relationship Id="rId4" Type="http://schemas.openxmlformats.org/officeDocument/2006/relationships/hyperlink" Target="https://ovidsp.ovid.com/"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hyperlink" Target="https://library.nhs.uk/knowledgehub/resources-for-advanced-searching/"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4FE48-0FD6-4E51-9DEB-DBAB34187577}"/>
              </a:ext>
            </a:extLst>
          </p:cNvPr>
          <p:cNvSpPr>
            <a:spLocks noGrp="1"/>
          </p:cNvSpPr>
          <p:nvPr>
            <p:ph type="ctrTitle"/>
          </p:nvPr>
        </p:nvSpPr>
        <p:spPr/>
        <p:txBody>
          <a:bodyPr/>
          <a:lstStyle/>
          <a:p>
            <a:r>
              <a:rPr lang="en-GB" dirty="0"/>
              <a:t>Searching the provider databases</a:t>
            </a:r>
          </a:p>
        </p:txBody>
      </p:sp>
      <p:sp>
        <p:nvSpPr>
          <p:cNvPr id="3" name="Subtitle 2">
            <a:extLst>
              <a:ext uri="{FF2B5EF4-FFF2-40B4-BE49-F238E27FC236}">
                <a16:creationId xmlns:a16="http://schemas.microsoft.com/office/drawing/2014/main" id="{374064F1-B1E0-4DB7-8F5C-2FD9E4ED257B}"/>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36104204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0BF2C-35CC-4B54-90FF-2EF8C1C47549}"/>
              </a:ext>
            </a:extLst>
          </p:cNvPr>
          <p:cNvSpPr>
            <a:spLocks noGrp="1"/>
          </p:cNvSpPr>
          <p:nvPr>
            <p:ph type="title"/>
          </p:nvPr>
        </p:nvSpPr>
        <p:spPr>
          <a:xfrm>
            <a:off x="838199" y="291090"/>
            <a:ext cx="10515599" cy="932688"/>
          </a:xfrm>
        </p:spPr>
        <p:txBody>
          <a:bodyPr vert="horz" lIns="91440" tIns="45720" rIns="91440" bIns="45720" rtlCol="0" anchor="b">
            <a:normAutofit/>
          </a:bodyPr>
          <a:lstStyle/>
          <a:p>
            <a:r>
              <a:rPr lang="en-US" sz="5000" kern="1200">
                <a:solidFill>
                  <a:schemeClr val="tx1"/>
                </a:solidFill>
                <a:latin typeface="+mj-lt"/>
                <a:ea typeface="+mj-ea"/>
                <a:cs typeface="+mj-cs"/>
              </a:rPr>
              <a:t>That depends on the type of question</a:t>
            </a:r>
          </a:p>
        </p:txBody>
      </p:sp>
      <p:graphicFrame>
        <p:nvGraphicFramePr>
          <p:cNvPr id="4" name="Table 4">
            <a:extLst>
              <a:ext uri="{FF2B5EF4-FFF2-40B4-BE49-F238E27FC236}">
                <a16:creationId xmlns:a16="http://schemas.microsoft.com/office/drawing/2014/main" id="{45AE60BD-E676-44D9-B49D-03BCFCD02D39}"/>
              </a:ext>
            </a:extLst>
          </p:cNvPr>
          <p:cNvGraphicFramePr>
            <a:graphicFrameLocks noGrp="1"/>
          </p:cNvGraphicFramePr>
          <p:nvPr>
            <p:extLst>
              <p:ext uri="{D42A27DB-BD31-4B8C-83A1-F6EECF244321}">
                <p14:modId xmlns:p14="http://schemas.microsoft.com/office/powerpoint/2010/main" val="2972979837"/>
              </p:ext>
            </p:extLst>
          </p:nvPr>
        </p:nvGraphicFramePr>
        <p:xfrm>
          <a:off x="838198" y="1465300"/>
          <a:ext cx="10515600" cy="5101610"/>
        </p:xfrm>
        <a:graphic>
          <a:graphicData uri="http://schemas.openxmlformats.org/drawingml/2006/table">
            <a:tbl>
              <a:tblPr firstRow="1" bandRow="1">
                <a:tableStyleId>{8EC20E35-A176-4012-BC5E-935CFFF8708E}</a:tableStyleId>
              </a:tblPr>
              <a:tblGrid>
                <a:gridCol w="2877389">
                  <a:extLst>
                    <a:ext uri="{9D8B030D-6E8A-4147-A177-3AD203B41FA5}">
                      <a16:colId xmlns:a16="http://schemas.microsoft.com/office/drawing/2014/main" val="3392576733"/>
                    </a:ext>
                  </a:extLst>
                </a:gridCol>
                <a:gridCol w="4499254">
                  <a:extLst>
                    <a:ext uri="{9D8B030D-6E8A-4147-A177-3AD203B41FA5}">
                      <a16:colId xmlns:a16="http://schemas.microsoft.com/office/drawing/2014/main" val="373805905"/>
                    </a:ext>
                  </a:extLst>
                </a:gridCol>
                <a:gridCol w="3138957">
                  <a:extLst>
                    <a:ext uri="{9D8B030D-6E8A-4147-A177-3AD203B41FA5}">
                      <a16:colId xmlns:a16="http://schemas.microsoft.com/office/drawing/2014/main" val="2029203871"/>
                    </a:ext>
                  </a:extLst>
                </a:gridCol>
              </a:tblGrid>
              <a:tr h="495427">
                <a:tc>
                  <a:txBody>
                    <a:bodyPr/>
                    <a:lstStyle/>
                    <a:p>
                      <a:r>
                        <a:rPr lang="en-GB" sz="1600" b="0" dirty="0">
                          <a:solidFill>
                            <a:sysClr val="windowText" lastClr="000000"/>
                          </a:solidFill>
                        </a:rPr>
                        <a:t>Clinical decision support</a:t>
                      </a:r>
                    </a:p>
                  </a:txBody>
                  <a:tcPr marL="66950" marR="66950" marT="33475" marB="33475">
                    <a:lnL>
                      <a:noFill/>
                    </a:lnL>
                    <a:lnR>
                      <a:noFill/>
                    </a:lnR>
                    <a:lnT w="25400" cmpd="sng">
                      <a:noFill/>
                    </a:lnT>
                    <a:lnB w="25400" cmpd="sng">
                      <a:noFill/>
                    </a:lnB>
                    <a:lnTlToBr w="12700" cmpd="sng">
                      <a:noFill/>
                      <a:prstDash val="solid"/>
                    </a:lnTlToBr>
                    <a:lnBlToTr w="12700" cmpd="sng">
                      <a:noFill/>
                      <a:prstDash val="solid"/>
                    </a:lnBlToTr>
                    <a:noFill/>
                  </a:tcPr>
                </a:tc>
                <a:tc>
                  <a:txBody>
                    <a:bodyPr/>
                    <a:lstStyle/>
                    <a:p>
                      <a:r>
                        <a:rPr lang="en-GB" sz="1600" b="0" dirty="0">
                          <a:solidFill>
                            <a:sysClr val="windowText" lastClr="000000"/>
                          </a:solidFill>
                        </a:rPr>
                        <a:t>I need to refresh my knowledge of a clinical topic before I see the next patient</a:t>
                      </a:r>
                    </a:p>
                  </a:txBody>
                  <a:tcPr marL="66950" marR="66950" marT="33475" marB="33475">
                    <a:lnL>
                      <a:noFill/>
                    </a:lnL>
                    <a:lnR>
                      <a:noFill/>
                    </a:lnR>
                    <a:lnT w="25400" cmpd="sng">
                      <a:noFill/>
                    </a:lnT>
                    <a:lnB w="25400" cmpd="sng">
                      <a:noFill/>
                    </a:lnB>
                    <a:lnTlToBr w="12700" cmpd="sng">
                      <a:noFill/>
                      <a:prstDash val="solid"/>
                    </a:lnTlToBr>
                    <a:lnBlToTr w="12700" cmpd="sng">
                      <a:noFill/>
                      <a:prstDash val="solid"/>
                    </a:lnBlToTr>
                    <a:noFill/>
                  </a:tcPr>
                </a:tc>
                <a:tc>
                  <a:txBody>
                    <a:bodyPr/>
                    <a:lstStyle/>
                    <a:p>
                      <a:r>
                        <a:rPr lang="en-GB" sz="1600" b="0" dirty="0">
                          <a:solidFill>
                            <a:sysClr val="windowText" lastClr="000000"/>
                          </a:solidFill>
                        </a:rPr>
                        <a:t>BMJ Best Practice</a:t>
                      </a:r>
                    </a:p>
                  </a:txBody>
                  <a:tcPr marL="66950" marR="66950" marT="33475" marB="33475">
                    <a:lnL>
                      <a:noFill/>
                    </a:lnL>
                    <a:lnR>
                      <a:noFill/>
                    </a:lnR>
                    <a:lnT w="25400" cmpd="sng">
                      <a:noFill/>
                    </a:lnT>
                    <a:lnB w="254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23197452"/>
                  </a:ext>
                </a:extLst>
              </a:tr>
              <a:tr h="495427">
                <a:tc>
                  <a:txBody>
                    <a:bodyPr/>
                    <a:lstStyle/>
                    <a:p>
                      <a:r>
                        <a:rPr lang="en-GB" sz="1600"/>
                        <a:t>Quick overview </a:t>
                      </a:r>
                    </a:p>
                  </a:txBody>
                  <a:tcPr marL="66950" marR="66950" marT="33475" marB="33475">
                    <a:lnL>
                      <a:noFill/>
                    </a:lnL>
                    <a:lnR>
                      <a:noFill/>
                    </a:lnR>
                    <a:lnT w="25400" cmpd="sng">
                      <a:noFill/>
                    </a:lnT>
                    <a:lnB>
                      <a:noFill/>
                    </a:lnB>
                    <a:lnTlToBr w="12700" cmpd="sng">
                      <a:noFill/>
                      <a:prstDash val="solid"/>
                    </a:lnTlToBr>
                    <a:lnBlToTr w="12700" cmpd="sng">
                      <a:noFill/>
                      <a:prstDash val="solid"/>
                    </a:lnBlToTr>
                  </a:tcPr>
                </a:tc>
                <a:tc>
                  <a:txBody>
                    <a:bodyPr/>
                    <a:lstStyle/>
                    <a:p>
                      <a:r>
                        <a:rPr lang="en-GB" sz="1600"/>
                        <a:t>I need to find a couple of articles to include in an internal team presentation</a:t>
                      </a:r>
                    </a:p>
                  </a:txBody>
                  <a:tcPr marL="66950" marR="66950" marT="33475" marB="33475">
                    <a:lnL>
                      <a:noFill/>
                    </a:lnL>
                    <a:lnR>
                      <a:noFill/>
                    </a:lnR>
                    <a:lnT w="25400" cmpd="sng">
                      <a:noFill/>
                    </a:lnT>
                    <a:lnB>
                      <a:noFill/>
                    </a:lnB>
                    <a:lnTlToBr w="12700" cmpd="sng">
                      <a:noFill/>
                      <a:prstDash val="solid"/>
                    </a:lnTlToBr>
                    <a:lnBlToTr w="12700" cmpd="sng">
                      <a:noFill/>
                      <a:prstDash val="solid"/>
                    </a:lnBlToTr>
                  </a:tcPr>
                </a:tc>
                <a:tc>
                  <a:txBody>
                    <a:bodyPr/>
                    <a:lstStyle/>
                    <a:p>
                      <a:r>
                        <a:rPr lang="en-GB" sz="1600"/>
                        <a:t>NHS Knowledge and Library Hub</a:t>
                      </a:r>
                    </a:p>
                  </a:txBody>
                  <a:tcPr marL="66950" marR="66950" marT="33475" marB="33475">
                    <a:lnL>
                      <a:noFill/>
                    </a:lnL>
                    <a:lnR>
                      <a:noFill/>
                    </a:lnR>
                    <a:lnT w="25400" cmpd="sng">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4127013032"/>
                  </a:ext>
                </a:extLst>
              </a:tr>
              <a:tr h="495427">
                <a:tc>
                  <a:txBody>
                    <a:bodyPr/>
                    <a:lstStyle/>
                    <a:p>
                      <a:r>
                        <a:rPr lang="en-GB" sz="1600"/>
                        <a:t>Doing an academic course</a:t>
                      </a:r>
                    </a:p>
                  </a:txBody>
                  <a:tcPr marL="66950" marR="66950" marT="33475" marB="33475">
                    <a:lnL>
                      <a:noFill/>
                    </a:lnL>
                    <a:lnR>
                      <a:noFill/>
                    </a:lnR>
                    <a:lnT>
                      <a:noFill/>
                    </a:lnT>
                    <a:lnB>
                      <a:noFill/>
                    </a:lnB>
                    <a:lnTlToBr w="12700" cmpd="sng">
                      <a:noFill/>
                      <a:prstDash val="solid"/>
                    </a:lnTlToBr>
                    <a:lnBlToTr w="12700" cmpd="sng">
                      <a:noFill/>
                      <a:prstDash val="solid"/>
                    </a:lnBlToTr>
                  </a:tcPr>
                </a:tc>
                <a:tc>
                  <a:txBody>
                    <a:bodyPr/>
                    <a:lstStyle/>
                    <a:p>
                      <a:r>
                        <a:rPr lang="en-GB" sz="1600"/>
                        <a:t>I need a couple of text books and some academic literature to cite in my coursework</a:t>
                      </a:r>
                    </a:p>
                  </a:txBody>
                  <a:tcPr marL="66950" marR="66950" marT="33475" marB="33475">
                    <a:lnL>
                      <a:noFill/>
                    </a:lnL>
                    <a:lnR>
                      <a:noFill/>
                    </a:lnR>
                    <a:lnT>
                      <a:noFill/>
                    </a:lnT>
                    <a:lnB>
                      <a:noFill/>
                    </a:lnB>
                    <a:lnTlToBr w="12700" cmpd="sng">
                      <a:noFill/>
                      <a:prstDash val="solid"/>
                    </a:lnTlToBr>
                    <a:lnBlToTr w="12700" cmpd="sng">
                      <a:noFill/>
                      <a:prstDash val="solid"/>
                    </a:lnBlToTr>
                  </a:tcPr>
                </a:tc>
                <a:tc>
                  <a:txBody>
                    <a:bodyPr/>
                    <a:lstStyle/>
                    <a:p>
                      <a:r>
                        <a:rPr lang="en-GB" sz="1600"/>
                        <a:t>Library catalogue and</a:t>
                      </a:r>
                    </a:p>
                    <a:p>
                      <a:r>
                        <a:rPr lang="en-GB" sz="1600"/>
                        <a:t>bibliographic databases</a:t>
                      </a:r>
                    </a:p>
                  </a:txBody>
                  <a:tcPr marL="66950" marR="66950" marT="33475" marB="33475">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704879437"/>
                  </a:ext>
                </a:extLst>
              </a:tr>
              <a:tr h="696276">
                <a:tc>
                  <a:txBody>
                    <a:bodyPr/>
                    <a:lstStyle/>
                    <a:p>
                      <a:r>
                        <a:rPr lang="en-GB" sz="1600"/>
                        <a:t>Developing a local management  policy</a:t>
                      </a:r>
                    </a:p>
                  </a:txBody>
                  <a:tcPr marL="66950" marR="66950" marT="33475" marB="33475">
                    <a:lnL>
                      <a:noFill/>
                    </a:lnL>
                    <a:lnR>
                      <a:noFill/>
                    </a:lnR>
                    <a:lnT>
                      <a:noFill/>
                    </a:lnT>
                    <a:lnB>
                      <a:noFill/>
                    </a:lnB>
                    <a:lnTlToBr w="12700" cmpd="sng">
                      <a:noFill/>
                      <a:prstDash val="solid"/>
                    </a:lnTlToBr>
                    <a:lnBlToTr w="12700" cmpd="sng">
                      <a:noFill/>
                      <a:prstDash val="solid"/>
                    </a:lnBlToTr>
                  </a:tcPr>
                </a:tc>
                <a:tc>
                  <a:txBody>
                    <a:bodyPr/>
                    <a:lstStyle/>
                    <a:p>
                      <a:r>
                        <a:rPr lang="en-GB" sz="1600"/>
                        <a:t>I need to know the current and previous policies, what similar organisations have in place and some published articles from the management literature</a:t>
                      </a:r>
                    </a:p>
                  </a:txBody>
                  <a:tcPr marL="66950" marR="66950" marT="33475" marB="33475">
                    <a:lnL>
                      <a:noFill/>
                    </a:lnL>
                    <a:lnR>
                      <a:noFill/>
                    </a:lnR>
                    <a:lnT>
                      <a:noFill/>
                    </a:lnT>
                    <a:lnB>
                      <a:noFill/>
                    </a:lnB>
                    <a:lnTlToBr w="12700" cmpd="sng">
                      <a:noFill/>
                      <a:prstDash val="solid"/>
                    </a:lnTlToBr>
                    <a:lnBlToTr w="12700" cmpd="sng">
                      <a:noFill/>
                      <a:prstDash val="solid"/>
                    </a:lnBlToTr>
                  </a:tcPr>
                </a:tc>
                <a:tc>
                  <a:txBody>
                    <a:bodyPr/>
                    <a:lstStyle/>
                    <a:p>
                      <a:r>
                        <a:rPr lang="en-GB" sz="1600"/>
                        <a:t>Corporate knowledge, grey literature, management literature</a:t>
                      </a:r>
                    </a:p>
                  </a:txBody>
                  <a:tcPr marL="66950" marR="66950" marT="33475" marB="33475">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4233066505"/>
                  </a:ext>
                </a:extLst>
              </a:tr>
              <a:tr h="897124">
                <a:tc>
                  <a:txBody>
                    <a:bodyPr/>
                    <a:lstStyle/>
                    <a:p>
                      <a:r>
                        <a:rPr lang="en-GB" sz="1600"/>
                        <a:t>Developing a clinical guideline</a:t>
                      </a:r>
                    </a:p>
                  </a:txBody>
                  <a:tcPr marL="66950" marR="66950" marT="33475" marB="33475">
                    <a:lnL>
                      <a:noFill/>
                    </a:lnL>
                    <a:lnR>
                      <a:noFill/>
                    </a:lnR>
                    <a:lnT>
                      <a:noFill/>
                    </a:lnT>
                    <a:lnB>
                      <a:noFill/>
                    </a:lnB>
                    <a:lnTlToBr w="12700" cmpd="sng">
                      <a:noFill/>
                      <a:prstDash val="solid"/>
                    </a:lnTlToBr>
                    <a:lnBlToTr w="12700" cmpd="sng">
                      <a:noFill/>
                      <a:prstDash val="solid"/>
                    </a:lnBlToTr>
                  </a:tcPr>
                </a:tc>
                <a:tc>
                  <a:txBody>
                    <a:bodyPr/>
                    <a:lstStyle/>
                    <a:p>
                      <a:r>
                        <a:rPr lang="en-GB" sz="1600"/>
                        <a:t>I need to know what national and international guidelines are in place and I want an update on any high quality evidence on the topic that has been published more recently</a:t>
                      </a:r>
                    </a:p>
                  </a:txBody>
                  <a:tcPr marL="66950" marR="66950" marT="33475" marB="33475">
                    <a:lnL>
                      <a:noFill/>
                    </a:lnL>
                    <a:lnR>
                      <a:noFill/>
                    </a:lnR>
                    <a:lnT>
                      <a:noFill/>
                    </a:lnT>
                    <a:lnB>
                      <a:noFill/>
                    </a:lnB>
                    <a:lnTlToBr w="12700" cmpd="sng">
                      <a:noFill/>
                      <a:prstDash val="solid"/>
                    </a:lnTlToBr>
                    <a:lnBlToTr w="12700" cmpd="sng">
                      <a:noFill/>
                      <a:prstDash val="solid"/>
                    </a:lnBlToTr>
                  </a:tcPr>
                </a:tc>
                <a:tc>
                  <a:txBody>
                    <a:bodyPr/>
                    <a:lstStyle/>
                    <a:p>
                      <a:r>
                        <a:rPr lang="en-GB" sz="1600"/>
                        <a:t>Trip, Cochrane Library, bibliographic databases</a:t>
                      </a:r>
                    </a:p>
                  </a:txBody>
                  <a:tcPr marL="66950" marR="66950" marT="33475" marB="33475">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534921069"/>
                  </a:ext>
                </a:extLst>
              </a:tr>
              <a:tr h="495427">
                <a:tc>
                  <a:txBody>
                    <a:bodyPr/>
                    <a:lstStyle/>
                    <a:p>
                      <a:r>
                        <a:rPr lang="en-GB" sz="1600"/>
                        <a:t>Informing research</a:t>
                      </a:r>
                    </a:p>
                  </a:txBody>
                  <a:tcPr marL="66950" marR="66950" marT="33475" marB="33475">
                    <a:lnL>
                      <a:noFill/>
                    </a:lnL>
                    <a:lnR>
                      <a:noFill/>
                    </a:lnR>
                    <a:lnT>
                      <a:noFill/>
                    </a:lnT>
                    <a:lnB>
                      <a:noFill/>
                    </a:lnB>
                    <a:lnTlToBr w="12700" cmpd="sng">
                      <a:noFill/>
                      <a:prstDash val="solid"/>
                    </a:lnTlToBr>
                    <a:lnBlToTr w="12700" cmpd="sng">
                      <a:noFill/>
                      <a:prstDash val="solid"/>
                    </a:lnBlToTr>
                  </a:tcPr>
                </a:tc>
                <a:tc>
                  <a:txBody>
                    <a:bodyPr/>
                    <a:lstStyle/>
                    <a:p>
                      <a:r>
                        <a:rPr lang="en-GB" sz="1600"/>
                        <a:t>I need to know what has been published in my field and what research is already underway</a:t>
                      </a:r>
                    </a:p>
                  </a:txBody>
                  <a:tcPr marL="66950" marR="66950" marT="33475" marB="33475">
                    <a:lnL>
                      <a:noFill/>
                    </a:lnL>
                    <a:lnR>
                      <a:noFill/>
                    </a:lnR>
                    <a:lnT>
                      <a:noFill/>
                    </a:lnT>
                    <a:lnB>
                      <a:noFill/>
                    </a:lnB>
                    <a:lnTlToBr w="12700" cmpd="sng">
                      <a:noFill/>
                      <a:prstDash val="solid"/>
                    </a:lnTlToBr>
                    <a:lnBlToTr w="12700" cmpd="sng">
                      <a:noFill/>
                      <a:prstDash val="solid"/>
                    </a:lnBlToTr>
                  </a:tcPr>
                </a:tc>
                <a:tc>
                  <a:txBody>
                    <a:bodyPr/>
                    <a:lstStyle/>
                    <a:p>
                      <a:r>
                        <a:rPr lang="en-GB" sz="1600"/>
                        <a:t>Bibliographic databases, research registers</a:t>
                      </a:r>
                    </a:p>
                  </a:txBody>
                  <a:tcPr marL="66950" marR="66950" marT="33475" marB="33475">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4023097283"/>
                  </a:ext>
                </a:extLst>
              </a:tr>
              <a:tr h="696276">
                <a:tc>
                  <a:txBody>
                    <a:bodyPr/>
                    <a:lstStyle/>
                    <a:p>
                      <a:r>
                        <a:rPr lang="en-GB" sz="1600"/>
                        <a:t>Systematic review</a:t>
                      </a:r>
                    </a:p>
                  </a:txBody>
                  <a:tcPr marL="66950" marR="66950" marT="33475" marB="33475">
                    <a:lnL>
                      <a:noFill/>
                    </a:lnL>
                    <a:lnR>
                      <a:noFill/>
                    </a:lnR>
                    <a:lnT>
                      <a:noFill/>
                    </a:lnT>
                    <a:lnB w="25400" cmpd="sng">
                      <a:noFill/>
                    </a:lnB>
                    <a:lnTlToBr w="12700" cmpd="sng">
                      <a:noFill/>
                      <a:prstDash val="solid"/>
                    </a:lnTlToBr>
                    <a:lnBlToTr w="12700" cmpd="sng">
                      <a:noFill/>
                      <a:prstDash val="solid"/>
                    </a:lnBlToTr>
                  </a:tcPr>
                </a:tc>
                <a:tc>
                  <a:txBody>
                    <a:bodyPr/>
                    <a:lstStyle/>
                    <a:p>
                      <a:r>
                        <a:rPr lang="en-GB" sz="1600"/>
                        <a:t>I need all the evidence relating to my protocol</a:t>
                      </a:r>
                    </a:p>
                  </a:txBody>
                  <a:tcPr marL="66950" marR="66950" marT="33475" marB="33475">
                    <a:lnL>
                      <a:noFill/>
                    </a:lnL>
                    <a:lnR>
                      <a:noFill/>
                    </a:lnR>
                    <a:lnT>
                      <a:noFill/>
                    </a:lnT>
                    <a:lnB w="25400" cmpd="sng">
                      <a:noFill/>
                    </a:lnB>
                    <a:lnTlToBr w="12700" cmpd="sng">
                      <a:noFill/>
                      <a:prstDash val="solid"/>
                    </a:lnTlToBr>
                    <a:lnBlToTr w="12700" cmpd="sng">
                      <a:noFill/>
                      <a:prstDash val="solid"/>
                    </a:lnBlToTr>
                  </a:tcPr>
                </a:tc>
                <a:tc>
                  <a:txBody>
                    <a:bodyPr/>
                    <a:lstStyle/>
                    <a:p>
                      <a:r>
                        <a:rPr lang="en-GB" sz="1600" dirty="0"/>
                        <a:t>Bibliographic databases, Cochrane Library, Campbell Collaboration, research registers, research repositories</a:t>
                      </a:r>
                    </a:p>
                  </a:txBody>
                  <a:tcPr marL="66950" marR="66950" marT="33475" marB="33475">
                    <a:lnL>
                      <a:noFill/>
                    </a:lnL>
                    <a:lnR>
                      <a:noFill/>
                    </a:lnR>
                    <a:lnT>
                      <a:noFill/>
                    </a:lnT>
                    <a:lnB w="25400" cmpd="sng">
                      <a:noFill/>
                    </a:lnB>
                    <a:lnTlToBr w="12700" cmpd="sng">
                      <a:noFill/>
                      <a:prstDash val="solid"/>
                    </a:lnTlToBr>
                    <a:lnBlToTr w="12700" cmpd="sng">
                      <a:noFill/>
                      <a:prstDash val="solid"/>
                    </a:lnBlToTr>
                  </a:tcPr>
                </a:tc>
                <a:extLst>
                  <a:ext uri="{0D108BD9-81ED-4DB2-BD59-A6C34878D82A}">
                    <a16:rowId xmlns:a16="http://schemas.microsoft.com/office/drawing/2014/main" val="2362155008"/>
                  </a:ext>
                </a:extLst>
              </a:tr>
            </a:tbl>
          </a:graphicData>
        </a:graphic>
      </p:graphicFrame>
    </p:spTree>
    <p:extLst>
      <p:ext uri="{BB962C8B-B14F-4D97-AF65-F5344CB8AC3E}">
        <p14:creationId xmlns:p14="http://schemas.microsoft.com/office/powerpoint/2010/main" val="28841893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0892F-5A26-4FF6-BAF3-DB86A2DE4816}"/>
              </a:ext>
            </a:extLst>
          </p:cNvPr>
          <p:cNvSpPr>
            <a:spLocks noGrp="1"/>
          </p:cNvSpPr>
          <p:nvPr>
            <p:ph type="title"/>
          </p:nvPr>
        </p:nvSpPr>
        <p:spPr/>
        <p:txBody>
          <a:bodyPr/>
          <a:lstStyle/>
          <a:p>
            <a:r>
              <a:rPr lang="en-GB" dirty="0"/>
              <a:t>And the topic area…</a:t>
            </a:r>
          </a:p>
        </p:txBody>
      </p:sp>
      <p:sp>
        <p:nvSpPr>
          <p:cNvPr id="4" name="Text Placeholder 3">
            <a:extLst>
              <a:ext uri="{FF2B5EF4-FFF2-40B4-BE49-F238E27FC236}">
                <a16:creationId xmlns:a16="http://schemas.microsoft.com/office/drawing/2014/main" id="{681D6A26-0454-4418-AC32-E317FF8D4D0C}"/>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190052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2D71A6C-CDAD-4955-9780-47D2A796C6B5}"/>
              </a:ext>
            </a:extLst>
          </p:cNvPr>
          <p:cNvSpPr>
            <a:spLocks noGrp="1"/>
          </p:cNvSpPr>
          <p:nvPr>
            <p:ph type="title"/>
          </p:nvPr>
        </p:nvSpPr>
        <p:spPr/>
        <p:txBody>
          <a:bodyPr/>
          <a:lstStyle/>
          <a:p>
            <a:r>
              <a:rPr lang="en-GB" dirty="0"/>
              <a:t>Sources of mental health evidence</a:t>
            </a:r>
          </a:p>
        </p:txBody>
      </p:sp>
      <p:sp>
        <p:nvSpPr>
          <p:cNvPr id="5" name="Content Placeholder 4">
            <a:extLst>
              <a:ext uri="{FF2B5EF4-FFF2-40B4-BE49-F238E27FC236}">
                <a16:creationId xmlns:a16="http://schemas.microsoft.com/office/drawing/2014/main" id="{DF40BDFA-0539-46A7-B061-084F7F3C53BB}"/>
              </a:ext>
            </a:extLst>
          </p:cNvPr>
          <p:cNvSpPr>
            <a:spLocks noGrp="1"/>
          </p:cNvSpPr>
          <p:nvPr>
            <p:ph idx="1"/>
          </p:nvPr>
        </p:nvSpPr>
        <p:spPr/>
        <p:txBody>
          <a:bodyPr>
            <a:normAutofit lnSpcReduction="10000"/>
          </a:bodyPr>
          <a:lstStyle/>
          <a:p>
            <a:r>
              <a:rPr lang="en-GB" dirty="0"/>
              <a:t>Generalist resources including Medline, Embase, CINAHL, Trip</a:t>
            </a:r>
          </a:p>
          <a:p>
            <a:endParaRPr lang="en-GB" dirty="0"/>
          </a:p>
          <a:p>
            <a:pPr marL="0" indent="0">
              <a:buNone/>
            </a:pPr>
            <a:r>
              <a:rPr lang="en-GB" dirty="0"/>
              <a:t>Plus</a:t>
            </a:r>
          </a:p>
          <a:p>
            <a:r>
              <a:rPr lang="en-GB" dirty="0" err="1"/>
              <a:t>PsycInfo</a:t>
            </a:r>
            <a:endParaRPr lang="en-GB" dirty="0"/>
          </a:p>
          <a:p>
            <a:r>
              <a:rPr lang="en-GB" dirty="0"/>
              <a:t>Psychology and </a:t>
            </a:r>
            <a:r>
              <a:rPr lang="en-GB" dirty="0" err="1"/>
              <a:t>Behavioral</a:t>
            </a:r>
            <a:r>
              <a:rPr lang="en-GB" dirty="0"/>
              <a:t> Sciences Collection (full text)</a:t>
            </a:r>
          </a:p>
          <a:p>
            <a:r>
              <a:rPr lang="en-GB" dirty="0" err="1"/>
              <a:t>PsycArticles</a:t>
            </a:r>
            <a:r>
              <a:rPr lang="en-GB" dirty="0"/>
              <a:t> (full text)</a:t>
            </a:r>
          </a:p>
          <a:p>
            <a:r>
              <a:rPr lang="en-GB" dirty="0"/>
              <a:t>Social Policy and Practice</a:t>
            </a:r>
          </a:p>
          <a:p>
            <a:r>
              <a:rPr lang="en-GB" dirty="0"/>
              <a:t>Campbell Collaboration</a:t>
            </a:r>
          </a:p>
          <a:p>
            <a:r>
              <a:rPr lang="en-GB" dirty="0" err="1"/>
              <a:t>PTSDPubs</a:t>
            </a:r>
            <a:endParaRPr lang="en-GB" dirty="0"/>
          </a:p>
        </p:txBody>
      </p:sp>
    </p:spTree>
    <p:extLst>
      <p:ext uri="{BB962C8B-B14F-4D97-AF65-F5344CB8AC3E}">
        <p14:creationId xmlns:p14="http://schemas.microsoft.com/office/powerpoint/2010/main" val="20813006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BB82B-4685-4ADA-B38B-CB7484AA6DF4}"/>
              </a:ext>
            </a:extLst>
          </p:cNvPr>
          <p:cNvSpPr>
            <a:spLocks noGrp="1"/>
          </p:cNvSpPr>
          <p:nvPr>
            <p:ph type="title"/>
          </p:nvPr>
        </p:nvSpPr>
        <p:spPr/>
        <p:txBody>
          <a:bodyPr>
            <a:normAutofit/>
          </a:bodyPr>
          <a:lstStyle/>
          <a:p>
            <a:r>
              <a:rPr lang="en-GB" dirty="0"/>
              <a:t>Sources of management and corporate evidence</a:t>
            </a:r>
          </a:p>
        </p:txBody>
      </p:sp>
      <p:sp>
        <p:nvSpPr>
          <p:cNvPr id="3" name="Content Placeholder 2">
            <a:extLst>
              <a:ext uri="{FF2B5EF4-FFF2-40B4-BE49-F238E27FC236}">
                <a16:creationId xmlns:a16="http://schemas.microsoft.com/office/drawing/2014/main" id="{078B6C2D-42AB-425B-8185-8F24B0EFE252}"/>
              </a:ext>
            </a:extLst>
          </p:cNvPr>
          <p:cNvSpPr>
            <a:spLocks noGrp="1"/>
          </p:cNvSpPr>
          <p:nvPr>
            <p:ph idx="1"/>
          </p:nvPr>
        </p:nvSpPr>
        <p:spPr/>
        <p:txBody>
          <a:bodyPr/>
          <a:lstStyle/>
          <a:p>
            <a:r>
              <a:rPr lang="en-GB" dirty="0"/>
              <a:t>Generalist resources including Medline, Embase, CINAHL, Trip</a:t>
            </a:r>
          </a:p>
          <a:p>
            <a:endParaRPr lang="en-GB" dirty="0"/>
          </a:p>
          <a:p>
            <a:pPr marL="0" indent="0">
              <a:buNone/>
            </a:pPr>
            <a:r>
              <a:rPr lang="en-GB" dirty="0"/>
              <a:t>Plus</a:t>
            </a:r>
          </a:p>
          <a:p>
            <a:r>
              <a:rPr lang="en-GB" dirty="0"/>
              <a:t>Healthcare Management Information Consortium</a:t>
            </a:r>
          </a:p>
          <a:p>
            <a:r>
              <a:rPr lang="en-GB" dirty="0"/>
              <a:t>National Grey Literature Collection</a:t>
            </a:r>
          </a:p>
          <a:p>
            <a:r>
              <a:rPr lang="en-GB" dirty="0"/>
              <a:t>Health Research Premium Collection (full text)</a:t>
            </a:r>
          </a:p>
        </p:txBody>
      </p:sp>
    </p:spTree>
    <p:extLst>
      <p:ext uri="{BB962C8B-B14F-4D97-AF65-F5344CB8AC3E}">
        <p14:creationId xmlns:p14="http://schemas.microsoft.com/office/powerpoint/2010/main" val="21450779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BB82B-4685-4ADA-B38B-CB7484AA6DF4}"/>
              </a:ext>
            </a:extLst>
          </p:cNvPr>
          <p:cNvSpPr>
            <a:spLocks noGrp="1"/>
          </p:cNvSpPr>
          <p:nvPr>
            <p:ph type="title"/>
          </p:nvPr>
        </p:nvSpPr>
        <p:spPr/>
        <p:txBody>
          <a:bodyPr>
            <a:normAutofit/>
          </a:bodyPr>
          <a:lstStyle/>
          <a:p>
            <a:r>
              <a:rPr lang="en-GB" dirty="0"/>
              <a:t>Sources of nursing and midwifery evidence</a:t>
            </a:r>
          </a:p>
        </p:txBody>
      </p:sp>
      <p:sp>
        <p:nvSpPr>
          <p:cNvPr id="3" name="Content Placeholder 2">
            <a:extLst>
              <a:ext uri="{FF2B5EF4-FFF2-40B4-BE49-F238E27FC236}">
                <a16:creationId xmlns:a16="http://schemas.microsoft.com/office/drawing/2014/main" id="{078B6C2D-42AB-425B-8185-8F24B0EFE252}"/>
              </a:ext>
            </a:extLst>
          </p:cNvPr>
          <p:cNvSpPr>
            <a:spLocks noGrp="1"/>
          </p:cNvSpPr>
          <p:nvPr>
            <p:ph idx="1"/>
          </p:nvPr>
        </p:nvSpPr>
        <p:spPr/>
        <p:txBody>
          <a:bodyPr/>
          <a:lstStyle/>
          <a:p>
            <a:r>
              <a:rPr lang="en-GB" dirty="0"/>
              <a:t>Generalist resources including Medline, Embase, CINAHL, Trip</a:t>
            </a:r>
          </a:p>
          <a:p>
            <a:endParaRPr lang="en-GB" dirty="0"/>
          </a:p>
          <a:p>
            <a:pPr marL="0" indent="0">
              <a:buNone/>
            </a:pPr>
            <a:r>
              <a:rPr lang="en-GB" dirty="0"/>
              <a:t>Plus</a:t>
            </a:r>
          </a:p>
          <a:p>
            <a:r>
              <a:rPr lang="en-GB" dirty="0" err="1"/>
              <a:t>Emcare</a:t>
            </a:r>
            <a:endParaRPr lang="en-GB" dirty="0"/>
          </a:p>
          <a:p>
            <a:r>
              <a:rPr lang="en-GB" dirty="0"/>
              <a:t>British Nursing Index</a:t>
            </a:r>
          </a:p>
        </p:txBody>
      </p:sp>
    </p:spTree>
    <p:extLst>
      <p:ext uri="{BB962C8B-B14F-4D97-AF65-F5344CB8AC3E}">
        <p14:creationId xmlns:p14="http://schemas.microsoft.com/office/powerpoint/2010/main" val="33875993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E0E59-B9D8-4A03-9526-3C8553B10AD7}"/>
              </a:ext>
            </a:extLst>
          </p:cNvPr>
          <p:cNvSpPr>
            <a:spLocks noGrp="1"/>
          </p:cNvSpPr>
          <p:nvPr>
            <p:ph type="title"/>
          </p:nvPr>
        </p:nvSpPr>
        <p:spPr/>
        <p:txBody>
          <a:bodyPr/>
          <a:lstStyle/>
          <a:p>
            <a:r>
              <a:rPr lang="en-US" dirty="0">
                <a:cs typeface="Calibri Light"/>
              </a:rPr>
              <a:t>General search concepts</a:t>
            </a:r>
            <a:endParaRPr lang="en-US" dirty="0"/>
          </a:p>
        </p:txBody>
      </p:sp>
      <p:sp>
        <p:nvSpPr>
          <p:cNvPr id="3" name="Text Placeholder 2">
            <a:extLst>
              <a:ext uri="{FF2B5EF4-FFF2-40B4-BE49-F238E27FC236}">
                <a16:creationId xmlns:a16="http://schemas.microsoft.com/office/drawing/2014/main" id="{CF6FF2BD-D149-4D74-87A0-DD66A2E50863}"/>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056705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7892D9D-A58F-464E-8C80-818B332198C3}"/>
              </a:ext>
            </a:extLst>
          </p:cNvPr>
          <p:cNvSpPr>
            <a:spLocks noGrp="1"/>
          </p:cNvSpPr>
          <p:nvPr>
            <p:ph type="title"/>
          </p:nvPr>
        </p:nvSpPr>
        <p:spPr/>
        <p:txBody>
          <a:bodyPr/>
          <a:lstStyle/>
          <a:p>
            <a:r>
              <a:rPr lang="en-GB" dirty="0" err="1"/>
              <a:t>Textwords</a:t>
            </a:r>
            <a:r>
              <a:rPr lang="en-GB" dirty="0"/>
              <a:t>, keywords and subject headings – what’s the difference?</a:t>
            </a:r>
          </a:p>
        </p:txBody>
      </p:sp>
      <p:sp>
        <p:nvSpPr>
          <p:cNvPr id="5" name="Content Placeholder 4">
            <a:extLst>
              <a:ext uri="{FF2B5EF4-FFF2-40B4-BE49-F238E27FC236}">
                <a16:creationId xmlns:a16="http://schemas.microsoft.com/office/drawing/2014/main" id="{4C4B3E75-772E-44F1-85A4-7821A460191B}"/>
              </a:ext>
            </a:extLst>
          </p:cNvPr>
          <p:cNvSpPr>
            <a:spLocks noGrp="1"/>
          </p:cNvSpPr>
          <p:nvPr>
            <p:ph idx="1"/>
          </p:nvPr>
        </p:nvSpPr>
        <p:spPr/>
        <p:txBody>
          <a:bodyPr>
            <a:noAutofit/>
          </a:bodyPr>
          <a:lstStyle/>
          <a:p>
            <a:r>
              <a:rPr lang="en-GB" sz="2500" b="1" dirty="0" err="1"/>
              <a:t>Textword</a:t>
            </a:r>
            <a:r>
              <a:rPr lang="en-GB" sz="2500" b="1" dirty="0"/>
              <a:t> </a:t>
            </a:r>
            <a:r>
              <a:rPr lang="en-GB" sz="2500" dirty="0"/>
              <a:t>refers to the exact string of characters to that makes a work in the title, abstract or other part of the record. A </a:t>
            </a:r>
            <a:r>
              <a:rPr lang="en-GB" sz="2500" dirty="0" err="1"/>
              <a:t>textword</a:t>
            </a:r>
            <a:r>
              <a:rPr lang="en-GB" sz="2500" dirty="0"/>
              <a:t> search will retrieve items which use exactly that combination of characters. For example, a </a:t>
            </a:r>
            <a:r>
              <a:rPr lang="en-GB" sz="2500" dirty="0" err="1"/>
              <a:t>textword</a:t>
            </a:r>
            <a:r>
              <a:rPr lang="en-GB" sz="2500" dirty="0"/>
              <a:t> search for “schizophrenia” will not retrieve articles which refer to “psychosis” instead</a:t>
            </a:r>
          </a:p>
          <a:p>
            <a:r>
              <a:rPr lang="en-GB" sz="2500" b="1" dirty="0"/>
              <a:t>Keywords</a:t>
            </a:r>
            <a:r>
              <a:rPr lang="en-GB" sz="2500" dirty="0"/>
              <a:t> are usually assigned by authors. A combination of keywords will give the reader a sense of the whole paper. But keywords are very subjective and different authors my use different keywords for the same concept</a:t>
            </a:r>
          </a:p>
          <a:p>
            <a:r>
              <a:rPr lang="en-GB" sz="2500" b="1" dirty="0"/>
              <a:t>Subject headings </a:t>
            </a:r>
            <a:r>
              <a:rPr lang="en-GB" sz="2500" dirty="0"/>
              <a:t>are often applied to records in commercial databases. They are taken from a controlled vocabulary, or a taxonomy. By using terms from a defined list, subject headings can overcome the variation between authors in choice of terminology. For example, in </a:t>
            </a:r>
            <a:r>
              <a:rPr lang="en-GB" sz="2500" dirty="0" err="1"/>
              <a:t>PsycInfo</a:t>
            </a:r>
            <a:r>
              <a:rPr lang="en-GB" sz="2500" dirty="0"/>
              <a:t> searching for Psychosis as a subject heading will retrieve schizophrenia, postpartum psychosis and so on</a:t>
            </a:r>
          </a:p>
        </p:txBody>
      </p:sp>
    </p:spTree>
    <p:extLst>
      <p:ext uri="{BB962C8B-B14F-4D97-AF65-F5344CB8AC3E}">
        <p14:creationId xmlns:p14="http://schemas.microsoft.com/office/powerpoint/2010/main" val="37410306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870BE2-36E5-4311-A52C-37C1E0D9E255}"/>
              </a:ext>
            </a:extLst>
          </p:cNvPr>
          <p:cNvSpPr>
            <a:spLocks noGrp="1"/>
          </p:cNvSpPr>
          <p:nvPr>
            <p:ph type="title"/>
          </p:nvPr>
        </p:nvSpPr>
        <p:spPr/>
        <p:txBody>
          <a:bodyPr/>
          <a:lstStyle/>
          <a:p>
            <a:r>
              <a:rPr lang="en-GB" dirty="0"/>
              <a:t>Apply your search terms</a:t>
            </a:r>
          </a:p>
        </p:txBody>
      </p:sp>
      <p:sp>
        <p:nvSpPr>
          <p:cNvPr id="3" name="Content Placeholder 2">
            <a:extLst>
              <a:ext uri="{FF2B5EF4-FFF2-40B4-BE49-F238E27FC236}">
                <a16:creationId xmlns:a16="http://schemas.microsoft.com/office/drawing/2014/main" id="{95E4E069-743D-4455-9767-9C98462BFA63}"/>
              </a:ext>
            </a:extLst>
          </p:cNvPr>
          <p:cNvSpPr>
            <a:spLocks noGrp="1"/>
          </p:cNvSpPr>
          <p:nvPr>
            <p:ph idx="1"/>
          </p:nvPr>
        </p:nvSpPr>
        <p:spPr/>
        <p:txBody>
          <a:bodyPr/>
          <a:lstStyle/>
          <a:p>
            <a:r>
              <a:rPr lang="en-GB" dirty="0"/>
              <a:t>Apply them one at a time</a:t>
            </a:r>
          </a:p>
          <a:p>
            <a:r>
              <a:rPr lang="en-GB" dirty="0"/>
              <a:t>Search for relevant subject headings</a:t>
            </a:r>
          </a:p>
          <a:p>
            <a:pPr lvl="1"/>
            <a:r>
              <a:rPr lang="en-GB" dirty="0"/>
              <a:t>Use the hierarchy of subject headings to navigate to the most suitable term</a:t>
            </a:r>
          </a:p>
          <a:p>
            <a:r>
              <a:rPr lang="en-GB" dirty="0"/>
              <a:t>Don’t forget to search for </a:t>
            </a:r>
            <a:r>
              <a:rPr lang="en-GB" dirty="0" err="1"/>
              <a:t>textwords</a:t>
            </a:r>
            <a:r>
              <a:rPr lang="en-GB" dirty="0"/>
              <a:t> as well</a:t>
            </a:r>
          </a:p>
          <a:p>
            <a:pPr lvl="1"/>
            <a:r>
              <a:rPr lang="en-GB" dirty="0"/>
              <a:t>You can make </a:t>
            </a:r>
            <a:r>
              <a:rPr lang="en-GB" dirty="0" err="1"/>
              <a:t>textwords</a:t>
            </a:r>
            <a:r>
              <a:rPr lang="en-GB" dirty="0"/>
              <a:t> more flexible by using wildcards </a:t>
            </a:r>
            <a:r>
              <a:rPr lang="en-GB" dirty="0" err="1"/>
              <a:t>eg</a:t>
            </a:r>
            <a:r>
              <a:rPr lang="en-GB" dirty="0"/>
              <a:t> to replace different word endings </a:t>
            </a:r>
            <a:r>
              <a:rPr lang="en-GB" dirty="0" err="1"/>
              <a:t>eg</a:t>
            </a:r>
            <a:r>
              <a:rPr lang="en-GB" dirty="0"/>
              <a:t> child* will retrieve child and children and childhood</a:t>
            </a:r>
          </a:p>
          <a:p>
            <a:pPr lvl="1"/>
            <a:r>
              <a:rPr lang="en-GB" dirty="0"/>
              <a:t>You can also make </a:t>
            </a:r>
            <a:r>
              <a:rPr lang="en-GB" dirty="0" err="1"/>
              <a:t>textword</a:t>
            </a:r>
            <a:r>
              <a:rPr lang="en-GB" dirty="0"/>
              <a:t> searching more specific by using phrases </a:t>
            </a:r>
            <a:r>
              <a:rPr lang="en-GB" dirty="0" err="1"/>
              <a:t>eg</a:t>
            </a:r>
            <a:r>
              <a:rPr lang="en-GB" dirty="0"/>
              <a:t> “community care” will retrieve fewer results than community care</a:t>
            </a:r>
          </a:p>
        </p:txBody>
      </p:sp>
    </p:spTree>
    <p:extLst>
      <p:ext uri="{BB962C8B-B14F-4D97-AF65-F5344CB8AC3E}">
        <p14:creationId xmlns:p14="http://schemas.microsoft.com/office/powerpoint/2010/main" val="8913372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BCAB4-1637-4ECA-BF81-9BF9D5C8BE4C}"/>
              </a:ext>
            </a:extLst>
          </p:cNvPr>
          <p:cNvSpPr>
            <a:spLocks noGrp="1"/>
          </p:cNvSpPr>
          <p:nvPr>
            <p:ph type="title"/>
          </p:nvPr>
        </p:nvSpPr>
        <p:spPr/>
        <p:txBody>
          <a:bodyPr/>
          <a:lstStyle/>
          <a:p>
            <a:r>
              <a:rPr lang="en-GB" dirty="0"/>
              <a:t>Combining sets</a:t>
            </a:r>
          </a:p>
        </p:txBody>
      </p:sp>
      <p:sp>
        <p:nvSpPr>
          <p:cNvPr id="6" name="Oval 5">
            <a:extLst>
              <a:ext uri="{FF2B5EF4-FFF2-40B4-BE49-F238E27FC236}">
                <a16:creationId xmlns:a16="http://schemas.microsoft.com/office/drawing/2014/main" id="{5B6D5BF8-3CEC-4210-978E-B0927CB16243}"/>
              </a:ext>
            </a:extLst>
          </p:cNvPr>
          <p:cNvSpPr/>
          <p:nvPr/>
        </p:nvSpPr>
        <p:spPr>
          <a:xfrm>
            <a:off x="5014685" y="1988457"/>
            <a:ext cx="4354286" cy="336731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a:extLst>
              <a:ext uri="{FF2B5EF4-FFF2-40B4-BE49-F238E27FC236}">
                <a16:creationId xmlns:a16="http://schemas.microsoft.com/office/drawing/2014/main" id="{1C1FFDE9-7B78-4117-8A48-B915BCC37608}"/>
              </a:ext>
            </a:extLst>
          </p:cNvPr>
          <p:cNvSpPr/>
          <p:nvPr/>
        </p:nvSpPr>
        <p:spPr>
          <a:xfrm>
            <a:off x="2206171" y="1988457"/>
            <a:ext cx="4354286" cy="336731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53A56385-35A5-4A5D-A243-8BBAC4864E35}"/>
              </a:ext>
            </a:extLst>
          </p:cNvPr>
          <p:cNvSpPr txBox="1"/>
          <p:nvPr/>
        </p:nvSpPr>
        <p:spPr>
          <a:xfrm>
            <a:off x="2583543" y="3222171"/>
            <a:ext cx="2133600" cy="769441"/>
          </a:xfrm>
          <a:prstGeom prst="rect">
            <a:avLst/>
          </a:prstGeom>
          <a:noFill/>
        </p:spPr>
        <p:txBody>
          <a:bodyPr wrap="square" rtlCol="0">
            <a:spAutoFit/>
          </a:bodyPr>
          <a:lstStyle/>
          <a:p>
            <a:r>
              <a:rPr lang="en-GB" sz="4400" dirty="0"/>
              <a:t>Cats</a:t>
            </a:r>
          </a:p>
        </p:txBody>
      </p:sp>
      <p:sp>
        <p:nvSpPr>
          <p:cNvPr id="8" name="TextBox 7">
            <a:extLst>
              <a:ext uri="{FF2B5EF4-FFF2-40B4-BE49-F238E27FC236}">
                <a16:creationId xmlns:a16="http://schemas.microsoft.com/office/drawing/2014/main" id="{D225F8DC-875B-4A88-9D53-81DD3A49E3A1}"/>
              </a:ext>
            </a:extLst>
          </p:cNvPr>
          <p:cNvSpPr txBox="1"/>
          <p:nvPr/>
        </p:nvSpPr>
        <p:spPr>
          <a:xfrm>
            <a:off x="6897914" y="3222170"/>
            <a:ext cx="2133600" cy="769441"/>
          </a:xfrm>
          <a:prstGeom prst="rect">
            <a:avLst/>
          </a:prstGeom>
          <a:noFill/>
        </p:spPr>
        <p:txBody>
          <a:bodyPr wrap="square" rtlCol="0">
            <a:spAutoFit/>
          </a:bodyPr>
          <a:lstStyle/>
          <a:p>
            <a:r>
              <a:rPr lang="en-GB" sz="4400" dirty="0"/>
              <a:t>Dogs</a:t>
            </a:r>
          </a:p>
        </p:txBody>
      </p:sp>
      <p:sp>
        <p:nvSpPr>
          <p:cNvPr id="40" name="TextBox 39">
            <a:extLst>
              <a:ext uri="{FF2B5EF4-FFF2-40B4-BE49-F238E27FC236}">
                <a16:creationId xmlns:a16="http://schemas.microsoft.com/office/drawing/2014/main" id="{24563CA0-C86C-4A50-991D-94B4A39CB720}"/>
              </a:ext>
            </a:extLst>
          </p:cNvPr>
          <p:cNvSpPr txBox="1"/>
          <p:nvPr/>
        </p:nvSpPr>
        <p:spPr>
          <a:xfrm>
            <a:off x="3650343" y="2388382"/>
            <a:ext cx="609600" cy="523220"/>
          </a:xfrm>
          <a:prstGeom prst="rect">
            <a:avLst/>
          </a:prstGeom>
          <a:noFill/>
        </p:spPr>
        <p:txBody>
          <a:bodyPr wrap="square" rtlCol="0">
            <a:spAutoFit/>
          </a:bodyPr>
          <a:lstStyle/>
          <a:p>
            <a:r>
              <a:rPr lang="en-GB" sz="2800" dirty="0"/>
              <a:t>3</a:t>
            </a:r>
          </a:p>
        </p:txBody>
      </p:sp>
      <p:sp>
        <p:nvSpPr>
          <p:cNvPr id="41" name="TextBox 40">
            <a:extLst>
              <a:ext uri="{FF2B5EF4-FFF2-40B4-BE49-F238E27FC236}">
                <a16:creationId xmlns:a16="http://schemas.microsoft.com/office/drawing/2014/main" id="{7C8B752C-0BFD-4F02-852B-34ECFC420BC4}"/>
              </a:ext>
            </a:extLst>
          </p:cNvPr>
          <p:cNvSpPr txBox="1"/>
          <p:nvPr/>
        </p:nvSpPr>
        <p:spPr>
          <a:xfrm>
            <a:off x="5689600" y="3033486"/>
            <a:ext cx="393056" cy="584775"/>
          </a:xfrm>
          <a:prstGeom prst="rect">
            <a:avLst/>
          </a:prstGeom>
          <a:noFill/>
        </p:spPr>
        <p:txBody>
          <a:bodyPr wrap="none" rtlCol="0">
            <a:spAutoFit/>
          </a:bodyPr>
          <a:lstStyle/>
          <a:p>
            <a:r>
              <a:rPr lang="en-GB" sz="3200" dirty="0"/>
              <a:t>1</a:t>
            </a:r>
            <a:endParaRPr lang="en-GB" dirty="0"/>
          </a:p>
        </p:txBody>
      </p:sp>
      <p:cxnSp>
        <p:nvCxnSpPr>
          <p:cNvPr id="43" name="Straight Connector 42">
            <a:extLst>
              <a:ext uri="{FF2B5EF4-FFF2-40B4-BE49-F238E27FC236}">
                <a16:creationId xmlns:a16="http://schemas.microsoft.com/office/drawing/2014/main" id="{76889D6D-1C00-4B5F-9855-BBCFA433A2BA}"/>
              </a:ext>
            </a:extLst>
          </p:cNvPr>
          <p:cNvCxnSpPr/>
          <p:nvPr/>
        </p:nvCxnSpPr>
        <p:spPr>
          <a:xfrm>
            <a:off x="2002971" y="5617029"/>
            <a:ext cx="7649029" cy="0"/>
          </a:xfrm>
          <a:prstGeom prst="line">
            <a:avLst/>
          </a:prstGeom>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3B74D397-4CCD-4DD8-98B1-6E8CB54C0324}"/>
              </a:ext>
            </a:extLst>
          </p:cNvPr>
          <p:cNvCxnSpPr/>
          <p:nvPr/>
        </p:nvCxnSpPr>
        <p:spPr>
          <a:xfrm>
            <a:off x="2017486" y="5239657"/>
            <a:ext cx="0" cy="362857"/>
          </a:xfrm>
          <a:prstGeom prst="line">
            <a:avLst/>
          </a:prstGeom>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DF77D875-1772-4139-B66E-12337DED9197}"/>
              </a:ext>
            </a:extLst>
          </p:cNvPr>
          <p:cNvCxnSpPr/>
          <p:nvPr/>
        </p:nvCxnSpPr>
        <p:spPr>
          <a:xfrm flipV="1">
            <a:off x="9652000" y="5239657"/>
            <a:ext cx="0" cy="377372"/>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E940F01C-8127-461F-B8A7-B0CC5790AA25}"/>
              </a:ext>
            </a:extLst>
          </p:cNvPr>
          <p:cNvSpPr txBox="1"/>
          <p:nvPr/>
        </p:nvSpPr>
        <p:spPr>
          <a:xfrm>
            <a:off x="5840443" y="5778249"/>
            <a:ext cx="393056" cy="584775"/>
          </a:xfrm>
          <a:prstGeom prst="rect">
            <a:avLst/>
          </a:prstGeom>
          <a:noFill/>
        </p:spPr>
        <p:txBody>
          <a:bodyPr wrap="none" rtlCol="0">
            <a:spAutoFit/>
          </a:bodyPr>
          <a:lstStyle/>
          <a:p>
            <a:r>
              <a:rPr lang="en-GB" sz="3200" dirty="0"/>
              <a:t>2</a:t>
            </a:r>
          </a:p>
        </p:txBody>
      </p:sp>
      <p:sp>
        <p:nvSpPr>
          <p:cNvPr id="49" name="TextBox 48">
            <a:extLst>
              <a:ext uri="{FF2B5EF4-FFF2-40B4-BE49-F238E27FC236}">
                <a16:creationId xmlns:a16="http://schemas.microsoft.com/office/drawing/2014/main" id="{F24E0899-F4D8-4F7B-9308-25C9AFF6A86C}"/>
              </a:ext>
            </a:extLst>
          </p:cNvPr>
          <p:cNvSpPr txBox="1"/>
          <p:nvPr/>
        </p:nvSpPr>
        <p:spPr>
          <a:xfrm>
            <a:off x="8505371" y="740229"/>
            <a:ext cx="3309255" cy="954107"/>
          </a:xfrm>
          <a:prstGeom prst="rect">
            <a:avLst/>
          </a:prstGeom>
          <a:noFill/>
        </p:spPr>
        <p:txBody>
          <a:bodyPr wrap="square" rtlCol="0">
            <a:spAutoFit/>
          </a:bodyPr>
          <a:lstStyle/>
          <a:p>
            <a:r>
              <a:rPr lang="en-GB" sz="2800" dirty="0"/>
              <a:t>What pets does your household have?</a:t>
            </a:r>
          </a:p>
        </p:txBody>
      </p:sp>
    </p:spTree>
    <p:extLst>
      <p:ext uri="{BB962C8B-B14F-4D97-AF65-F5344CB8AC3E}">
        <p14:creationId xmlns:p14="http://schemas.microsoft.com/office/powerpoint/2010/main" val="5113150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1578A-C01E-4E3F-AAB9-8AADF391607F}"/>
              </a:ext>
            </a:extLst>
          </p:cNvPr>
          <p:cNvSpPr>
            <a:spLocks noGrp="1"/>
          </p:cNvSpPr>
          <p:nvPr>
            <p:ph type="title"/>
          </p:nvPr>
        </p:nvSpPr>
        <p:spPr/>
        <p:txBody>
          <a:bodyPr/>
          <a:lstStyle/>
          <a:p>
            <a:r>
              <a:rPr lang="en-GB" dirty="0"/>
              <a:t>Refining your search – using limits</a:t>
            </a:r>
          </a:p>
        </p:txBody>
      </p:sp>
      <p:sp>
        <p:nvSpPr>
          <p:cNvPr id="3" name="Content Placeholder 2">
            <a:extLst>
              <a:ext uri="{FF2B5EF4-FFF2-40B4-BE49-F238E27FC236}">
                <a16:creationId xmlns:a16="http://schemas.microsoft.com/office/drawing/2014/main" id="{36E6EBF0-4F64-4C42-8E97-7BF712B68B5A}"/>
              </a:ext>
            </a:extLst>
          </p:cNvPr>
          <p:cNvSpPr>
            <a:spLocks noGrp="1"/>
          </p:cNvSpPr>
          <p:nvPr>
            <p:ph idx="1"/>
          </p:nvPr>
        </p:nvSpPr>
        <p:spPr/>
        <p:txBody>
          <a:bodyPr/>
          <a:lstStyle/>
          <a:p>
            <a:r>
              <a:rPr lang="en-GB" dirty="0"/>
              <a:t>Most databases offer a range of options for limiting your search results.</a:t>
            </a:r>
          </a:p>
          <a:p>
            <a:pPr lvl="1"/>
            <a:r>
              <a:rPr lang="en-GB" dirty="0"/>
              <a:t>Publication date</a:t>
            </a:r>
          </a:p>
          <a:p>
            <a:pPr lvl="1"/>
            <a:r>
              <a:rPr lang="en-GB" dirty="0"/>
              <a:t>Language of the article</a:t>
            </a:r>
          </a:p>
          <a:p>
            <a:pPr lvl="1"/>
            <a:r>
              <a:rPr lang="en-GB" dirty="0"/>
              <a:t>Population age range (infant, child, adult)</a:t>
            </a:r>
          </a:p>
          <a:p>
            <a:pPr lvl="1"/>
            <a:r>
              <a:rPr lang="en-GB" dirty="0"/>
              <a:t>Full text availability</a:t>
            </a:r>
          </a:p>
          <a:p>
            <a:pPr lvl="1"/>
            <a:r>
              <a:rPr lang="en-GB" dirty="0"/>
              <a:t>Publication type (RCT, review etc)</a:t>
            </a:r>
          </a:p>
          <a:p>
            <a:pPr lvl="1"/>
            <a:endParaRPr lang="en-GB" dirty="0"/>
          </a:p>
        </p:txBody>
      </p:sp>
    </p:spTree>
    <p:extLst>
      <p:ext uri="{BB962C8B-B14F-4D97-AF65-F5344CB8AC3E}">
        <p14:creationId xmlns:p14="http://schemas.microsoft.com/office/powerpoint/2010/main" val="12816465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ACAF3-B06C-4816-89E6-C5D13D6378A2}"/>
              </a:ext>
            </a:extLst>
          </p:cNvPr>
          <p:cNvSpPr>
            <a:spLocks noGrp="1"/>
          </p:cNvSpPr>
          <p:nvPr>
            <p:ph type="title"/>
          </p:nvPr>
        </p:nvSpPr>
        <p:spPr/>
        <p:txBody>
          <a:bodyPr/>
          <a:lstStyle/>
          <a:p>
            <a:r>
              <a:rPr lang="en-GB" dirty="0"/>
              <a:t>How to use this slide deck</a:t>
            </a:r>
          </a:p>
        </p:txBody>
      </p:sp>
      <p:sp>
        <p:nvSpPr>
          <p:cNvPr id="3" name="Content Placeholder 2">
            <a:extLst>
              <a:ext uri="{FF2B5EF4-FFF2-40B4-BE49-F238E27FC236}">
                <a16:creationId xmlns:a16="http://schemas.microsoft.com/office/drawing/2014/main" id="{21E29DFB-7B56-4610-9B12-7C9101BF833D}"/>
              </a:ext>
            </a:extLst>
          </p:cNvPr>
          <p:cNvSpPr>
            <a:spLocks noGrp="1"/>
          </p:cNvSpPr>
          <p:nvPr>
            <p:ph idx="1"/>
          </p:nvPr>
        </p:nvSpPr>
        <p:spPr>
          <a:xfrm>
            <a:off x="838200" y="1580827"/>
            <a:ext cx="10515600" cy="4596136"/>
          </a:xfrm>
        </p:spPr>
        <p:txBody>
          <a:bodyPr>
            <a:normAutofit fontScale="85000" lnSpcReduction="20000"/>
          </a:bodyPr>
          <a:lstStyle/>
          <a:p>
            <a:r>
              <a:rPr lang="en-GB" dirty="0"/>
              <a:t>These slides are designed to form the backbone of your group and individual training sessions and to be inclusive advanced searchers with a range of experience</a:t>
            </a:r>
          </a:p>
          <a:p>
            <a:r>
              <a:rPr lang="en-GB" dirty="0"/>
              <a:t>Please take what you need from this deck, hide the slides you don’t want, tailor the content to your sessions and apply your own branding</a:t>
            </a:r>
          </a:p>
          <a:p>
            <a:r>
              <a:rPr lang="en-GB" dirty="0"/>
              <a:t>The slide deck is arranged into the following sections</a:t>
            </a:r>
          </a:p>
          <a:p>
            <a:pPr lvl="1"/>
            <a:r>
              <a:rPr lang="en-GB" dirty="0"/>
              <a:t>Aims and objectives</a:t>
            </a:r>
          </a:p>
          <a:p>
            <a:pPr lvl="1"/>
            <a:r>
              <a:rPr lang="en-GB" dirty="0"/>
              <a:t>Principles of literature searching – answering different types of question</a:t>
            </a:r>
          </a:p>
          <a:p>
            <a:pPr lvl="1"/>
            <a:r>
              <a:rPr lang="en-GB" dirty="0"/>
              <a:t>Pointers for different audiences/specialties</a:t>
            </a:r>
          </a:p>
          <a:p>
            <a:pPr lvl="1"/>
            <a:r>
              <a:rPr lang="en-GB" dirty="0"/>
              <a:t>General concepts</a:t>
            </a:r>
          </a:p>
          <a:p>
            <a:pPr lvl="1"/>
            <a:r>
              <a:rPr lang="en-GB" dirty="0"/>
              <a:t>Making the most of each platform</a:t>
            </a:r>
          </a:p>
          <a:p>
            <a:pPr lvl="2"/>
            <a:r>
              <a:rPr lang="en-GB" dirty="0" err="1"/>
              <a:t>EBSCOHost</a:t>
            </a:r>
            <a:endParaRPr lang="en-GB" dirty="0"/>
          </a:p>
          <a:p>
            <a:pPr lvl="2"/>
            <a:r>
              <a:rPr lang="en-GB" dirty="0"/>
              <a:t>Ovid</a:t>
            </a:r>
          </a:p>
          <a:p>
            <a:pPr lvl="2"/>
            <a:r>
              <a:rPr lang="en-GB" dirty="0"/>
              <a:t>ProQuest</a:t>
            </a:r>
          </a:p>
          <a:p>
            <a:pPr lvl="1"/>
            <a:r>
              <a:rPr lang="en-GB" dirty="0"/>
              <a:t>Managing and reporting on your search results</a:t>
            </a:r>
          </a:p>
        </p:txBody>
      </p:sp>
    </p:spTree>
    <p:extLst>
      <p:ext uri="{BB962C8B-B14F-4D97-AF65-F5344CB8AC3E}">
        <p14:creationId xmlns:p14="http://schemas.microsoft.com/office/powerpoint/2010/main" val="19988783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E3CF4-F153-4AE2-9FC8-7F7A527F3227}"/>
              </a:ext>
            </a:extLst>
          </p:cNvPr>
          <p:cNvSpPr>
            <a:spLocks noGrp="1"/>
          </p:cNvSpPr>
          <p:nvPr>
            <p:ph type="title"/>
          </p:nvPr>
        </p:nvSpPr>
        <p:spPr/>
        <p:txBody>
          <a:bodyPr/>
          <a:lstStyle/>
          <a:p>
            <a:r>
              <a:rPr lang="en-GB" dirty="0"/>
              <a:t>Reviewing and saving your results</a:t>
            </a:r>
          </a:p>
        </p:txBody>
      </p:sp>
      <p:sp>
        <p:nvSpPr>
          <p:cNvPr id="3" name="Content Placeholder 2">
            <a:extLst>
              <a:ext uri="{FF2B5EF4-FFF2-40B4-BE49-F238E27FC236}">
                <a16:creationId xmlns:a16="http://schemas.microsoft.com/office/drawing/2014/main" id="{BE4EB8CF-DD60-4E9A-A847-4A4C2031AB5E}"/>
              </a:ext>
            </a:extLst>
          </p:cNvPr>
          <p:cNvSpPr>
            <a:spLocks noGrp="1"/>
          </p:cNvSpPr>
          <p:nvPr>
            <p:ph idx="1"/>
          </p:nvPr>
        </p:nvSpPr>
        <p:spPr/>
        <p:txBody>
          <a:bodyPr>
            <a:normAutofit lnSpcReduction="10000"/>
          </a:bodyPr>
          <a:lstStyle/>
          <a:p>
            <a:r>
              <a:rPr lang="en-GB" dirty="0"/>
              <a:t>Most platforms allow you to mark your favourite items, adding them to a clipboard or folder as you go through sets of results</a:t>
            </a:r>
          </a:p>
          <a:p>
            <a:r>
              <a:rPr lang="en-GB" dirty="0"/>
              <a:t>You will then be able to export or save your results by:</a:t>
            </a:r>
          </a:p>
          <a:p>
            <a:pPr lvl="1"/>
            <a:r>
              <a:rPr lang="en-GB" dirty="0"/>
              <a:t>Emailing them to yourself</a:t>
            </a:r>
          </a:p>
          <a:p>
            <a:pPr lvl="1"/>
            <a:r>
              <a:rPr lang="en-GB" dirty="0"/>
              <a:t>Opening or saving them in a document format (</a:t>
            </a:r>
            <a:r>
              <a:rPr lang="en-GB" dirty="0" err="1"/>
              <a:t>eg</a:t>
            </a:r>
            <a:r>
              <a:rPr lang="en-GB" dirty="0"/>
              <a:t> Word, Excel or PDF)</a:t>
            </a:r>
          </a:p>
          <a:p>
            <a:pPr lvl="1"/>
            <a:r>
              <a:rPr lang="en-GB" dirty="0"/>
              <a:t>Saving them to a reference management package</a:t>
            </a:r>
          </a:p>
          <a:p>
            <a:r>
              <a:rPr lang="en-GB" dirty="0"/>
              <a:t>A reference management tool is helpful especially if you use multiple databases, need to cite references in your own documents or manage several projects. Reference management tools include:</a:t>
            </a:r>
          </a:p>
          <a:p>
            <a:pPr lvl="1"/>
            <a:r>
              <a:rPr lang="en-GB" dirty="0"/>
              <a:t>Subscription: EndNote, RefWorks</a:t>
            </a:r>
          </a:p>
          <a:p>
            <a:pPr lvl="1"/>
            <a:r>
              <a:rPr lang="en-GB" dirty="0"/>
              <a:t>Free to use: Mendeley, Zotero</a:t>
            </a:r>
          </a:p>
        </p:txBody>
      </p:sp>
    </p:spTree>
    <p:extLst>
      <p:ext uri="{BB962C8B-B14F-4D97-AF65-F5344CB8AC3E}">
        <p14:creationId xmlns:p14="http://schemas.microsoft.com/office/powerpoint/2010/main" val="37089198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53590B-C7A6-45DB-8DF4-399980EAE26C}"/>
              </a:ext>
            </a:extLst>
          </p:cNvPr>
          <p:cNvSpPr>
            <a:spLocks noGrp="1"/>
          </p:cNvSpPr>
          <p:nvPr>
            <p:ph type="title"/>
          </p:nvPr>
        </p:nvSpPr>
        <p:spPr/>
        <p:txBody>
          <a:bodyPr/>
          <a:lstStyle/>
          <a:p>
            <a:r>
              <a:rPr lang="en-GB" dirty="0"/>
              <a:t>Saving and documenting your search history</a:t>
            </a:r>
          </a:p>
        </p:txBody>
      </p:sp>
      <p:sp>
        <p:nvSpPr>
          <p:cNvPr id="3" name="Content Placeholder 2">
            <a:extLst>
              <a:ext uri="{FF2B5EF4-FFF2-40B4-BE49-F238E27FC236}">
                <a16:creationId xmlns:a16="http://schemas.microsoft.com/office/drawing/2014/main" id="{F1572C4F-BFDB-49BF-B051-526423BAD82B}"/>
              </a:ext>
            </a:extLst>
          </p:cNvPr>
          <p:cNvSpPr>
            <a:spLocks noGrp="1"/>
          </p:cNvSpPr>
          <p:nvPr>
            <p:ph idx="1"/>
          </p:nvPr>
        </p:nvSpPr>
        <p:spPr/>
        <p:txBody>
          <a:bodyPr/>
          <a:lstStyle/>
          <a:p>
            <a:r>
              <a:rPr lang="en-GB" dirty="0"/>
              <a:t>It is good practice to keep a record of what you searched, and when</a:t>
            </a:r>
          </a:p>
          <a:p>
            <a:pPr lvl="1"/>
            <a:r>
              <a:rPr lang="en-GB" dirty="0"/>
              <a:t>This saves time if you have a similar enquiry in future</a:t>
            </a:r>
          </a:p>
          <a:p>
            <a:pPr lvl="1"/>
            <a:r>
              <a:rPr lang="en-GB" dirty="0"/>
              <a:t>It also shows the steps you took to find your information</a:t>
            </a:r>
          </a:p>
          <a:p>
            <a:pPr lvl="1"/>
            <a:r>
              <a:rPr lang="en-GB" dirty="0"/>
              <a:t>Other people may want to reproduce your search</a:t>
            </a:r>
          </a:p>
          <a:p>
            <a:r>
              <a:rPr lang="en-GB" dirty="0"/>
              <a:t>Most platforms allow you to save your search history as a long-term record</a:t>
            </a:r>
          </a:p>
          <a:p>
            <a:r>
              <a:rPr lang="en-GB" dirty="0"/>
              <a:t>You may also want to use your saved searches to send you alerts when new material is added</a:t>
            </a:r>
          </a:p>
          <a:p>
            <a:r>
              <a:rPr lang="en-GB" dirty="0"/>
              <a:t>If you are conducting a systematic review, familiarise yourself with the </a:t>
            </a:r>
            <a:r>
              <a:rPr lang="en-GB" dirty="0">
                <a:hlinkClick r:id="rId2"/>
              </a:rPr>
              <a:t>PRISMA Statement</a:t>
            </a:r>
            <a:endParaRPr lang="en-GB" dirty="0"/>
          </a:p>
        </p:txBody>
      </p:sp>
    </p:spTree>
    <p:extLst>
      <p:ext uri="{BB962C8B-B14F-4D97-AF65-F5344CB8AC3E}">
        <p14:creationId xmlns:p14="http://schemas.microsoft.com/office/powerpoint/2010/main" val="27713439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8C56E-7C6F-4FE9-B53A-2B91840D56BE}"/>
              </a:ext>
            </a:extLst>
          </p:cNvPr>
          <p:cNvSpPr>
            <a:spLocks noGrp="1"/>
          </p:cNvSpPr>
          <p:nvPr>
            <p:ph type="title"/>
          </p:nvPr>
        </p:nvSpPr>
        <p:spPr>
          <a:xfrm>
            <a:off x="838200" y="241139"/>
            <a:ext cx="10515600" cy="1325563"/>
          </a:xfrm>
        </p:spPr>
        <p:txBody>
          <a:bodyPr>
            <a:normAutofit/>
          </a:bodyPr>
          <a:lstStyle/>
          <a:p>
            <a:r>
              <a:rPr lang="en-GB" dirty="0"/>
              <a:t>Which interfaces do I need?</a:t>
            </a:r>
          </a:p>
        </p:txBody>
      </p:sp>
      <p:graphicFrame>
        <p:nvGraphicFramePr>
          <p:cNvPr id="4" name="Table 4">
            <a:extLst>
              <a:ext uri="{FF2B5EF4-FFF2-40B4-BE49-F238E27FC236}">
                <a16:creationId xmlns:a16="http://schemas.microsoft.com/office/drawing/2014/main" id="{CDF90BFC-16D2-4F7E-8074-E567E618B14B}"/>
              </a:ext>
            </a:extLst>
          </p:cNvPr>
          <p:cNvGraphicFramePr>
            <a:graphicFrameLocks noGrp="1"/>
          </p:cNvGraphicFramePr>
          <p:nvPr>
            <p:ph idx="1"/>
            <p:extLst>
              <p:ext uri="{D42A27DB-BD31-4B8C-83A1-F6EECF244321}">
                <p14:modId xmlns:p14="http://schemas.microsoft.com/office/powerpoint/2010/main" val="162286173"/>
              </p:ext>
            </p:extLst>
          </p:nvPr>
        </p:nvGraphicFramePr>
        <p:xfrm>
          <a:off x="838200" y="1701639"/>
          <a:ext cx="10515600" cy="2926080"/>
        </p:xfrm>
        <a:graphic>
          <a:graphicData uri="http://schemas.openxmlformats.org/drawingml/2006/table">
            <a:tbl>
              <a:tblPr firstRow="1" bandRow="1">
                <a:tableStyleId>{1FECB4D8-DB02-4DC6-A0A2-4F2EBAE1DC90}</a:tableStyleId>
              </a:tblPr>
              <a:tblGrid>
                <a:gridCol w="3315346">
                  <a:extLst>
                    <a:ext uri="{9D8B030D-6E8A-4147-A177-3AD203B41FA5}">
                      <a16:colId xmlns:a16="http://schemas.microsoft.com/office/drawing/2014/main" val="98560035"/>
                    </a:ext>
                  </a:extLst>
                </a:gridCol>
                <a:gridCol w="7200254">
                  <a:extLst>
                    <a:ext uri="{9D8B030D-6E8A-4147-A177-3AD203B41FA5}">
                      <a16:colId xmlns:a16="http://schemas.microsoft.com/office/drawing/2014/main" val="693867706"/>
                    </a:ext>
                  </a:extLst>
                </a:gridCol>
              </a:tblGrid>
              <a:tr h="370840">
                <a:tc>
                  <a:txBody>
                    <a:bodyPr/>
                    <a:lstStyle/>
                    <a:p>
                      <a:r>
                        <a:rPr lang="en-GB" sz="2800" dirty="0"/>
                        <a:t>Interface provider</a:t>
                      </a:r>
                    </a:p>
                  </a:txBody>
                  <a:tcPr/>
                </a:tc>
                <a:tc>
                  <a:txBody>
                    <a:bodyPr/>
                    <a:lstStyle/>
                    <a:p>
                      <a:r>
                        <a:rPr lang="en-GB" sz="2800" dirty="0"/>
                        <a:t>Databases</a:t>
                      </a:r>
                    </a:p>
                  </a:txBody>
                  <a:tcPr/>
                </a:tc>
                <a:extLst>
                  <a:ext uri="{0D108BD9-81ED-4DB2-BD59-A6C34878D82A}">
                    <a16:rowId xmlns:a16="http://schemas.microsoft.com/office/drawing/2014/main" val="3977292970"/>
                  </a:ext>
                </a:extLst>
              </a:tr>
              <a:tr h="370840">
                <a:tc>
                  <a:txBody>
                    <a:bodyPr/>
                    <a:lstStyle/>
                    <a:p>
                      <a:r>
                        <a:rPr lang="en-GB" sz="2800" dirty="0">
                          <a:hlinkClick r:id="rId3"/>
                        </a:rPr>
                        <a:t>EBSCO Host</a:t>
                      </a:r>
                      <a:endParaRPr lang="en-GB" sz="2800" dirty="0"/>
                    </a:p>
                  </a:txBody>
                  <a:tcPr/>
                </a:tc>
                <a:tc>
                  <a:txBody>
                    <a:bodyPr/>
                    <a:lstStyle/>
                    <a:p>
                      <a:r>
                        <a:rPr lang="en-GB" sz="2800" dirty="0"/>
                        <a:t>CINAHL, Medline, Psychology and </a:t>
                      </a:r>
                      <a:r>
                        <a:rPr lang="en-GB" sz="2800" dirty="0" err="1"/>
                        <a:t>Behavioral</a:t>
                      </a:r>
                      <a:r>
                        <a:rPr lang="en-GB" sz="2800" dirty="0"/>
                        <a:t> Sciences Collection</a:t>
                      </a:r>
                    </a:p>
                  </a:txBody>
                  <a:tcPr/>
                </a:tc>
                <a:extLst>
                  <a:ext uri="{0D108BD9-81ED-4DB2-BD59-A6C34878D82A}">
                    <a16:rowId xmlns:a16="http://schemas.microsoft.com/office/drawing/2014/main" val="762513527"/>
                  </a:ext>
                </a:extLst>
              </a:tr>
              <a:tr h="370840">
                <a:tc>
                  <a:txBody>
                    <a:bodyPr/>
                    <a:lstStyle/>
                    <a:p>
                      <a:r>
                        <a:rPr lang="en-GB" sz="2800" dirty="0">
                          <a:hlinkClick r:id="rId4"/>
                        </a:rPr>
                        <a:t>Ovid</a:t>
                      </a:r>
                      <a:endParaRPr lang="en-GB" sz="2800" dirty="0"/>
                    </a:p>
                  </a:txBody>
                  <a:tcPr/>
                </a:tc>
                <a:tc>
                  <a:txBody>
                    <a:bodyPr/>
                    <a:lstStyle/>
                    <a:p>
                      <a:r>
                        <a:rPr lang="en-GB" sz="2800" dirty="0"/>
                        <a:t>AMED, Embase, </a:t>
                      </a:r>
                      <a:r>
                        <a:rPr lang="en-GB" sz="2800" dirty="0" err="1"/>
                        <a:t>Emcare</a:t>
                      </a:r>
                      <a:r>
                        <a:rPr lang="en-GB" sz="2800" dirty="0"/>
                        <a:t>, HMIC, Medline, Social Policy &amp; Practice</a:t>
                      </a:r>
                    </a:p>
                  </a:txBody>
                  <a:tcPr/>
                </a:tc>
                <a:extLst>
                  <a:ext uri="{0D108BD9-81ED-4DB2-BD59-A6C34878D82A}">
                    <a16:rowId xmlns:a16="http://schemas.microsoft.com/office/drawing/2014/main" val="3743708713"/>
                  </a:ext>
                </a:extLst>
              </a:tr>
              <a:tr h="370840">
                <a:tc>
                  <a:txBody>
                    <a:bodyPr/>
                    <a:lstStyle/>
                    <a:p>
                      <a:r>
                        <a:rPr lang="en-GB" sz="2800" dirty="0">
                          <a:hlinkClick r:id="rId5"/>
                        </a:rPr>
                        <a:t>ProQuest</a:t>
                      </a:r>
                      <a:endParaRPr lang="en-GB" sz="2800" dirty="0"/>
                    </a:p>
                  </a:txBody>
                  <a:tcPr/>
                </a:tc>
                <a:tc>
                  <a:txBody>
                    <a:bodyPr/>
                    <a:lstStyle/>
                    <a:p>
                      <a:r>
                        <a:rPr lang="en-GB" sz="2800" dirty="0"/>
                        <a:t>AMED, BNI, Medline, </a:t>
                      </a:r>
                      <a:r>
                        <a:rPr lang="en-GB" sz="2800" dirty="0" err="1"/>
                        <a:t>PsycInfo</a:t>
                      </a:r>
                      <a:endParaRPr lang="en-GB" sz="2800" dirty="0"/>
                    </a:p>
                  </a:txBody>
                  <a:tcPr/>
                </a:tc>
                <a:extLst>
                  <a:ext uri="{0D108BD9-81ED-4DB2-BD59-A6C34878D82A}">
                    <a16:rowId xmlns:a16="http://schemas.microsoft.com/office/drawing/2014/main" val="811677724"/>
                  </a:ext>
                </a:extLst>
              </a:tr>
            </a:tbl>
          </a:graphicData>
        </a:graphic>
      </p:graphicFrame>
      <p:sp>
        <p:nvSpPr>
          <p:cNvPr id="3" name="TextBox 2">
            <a:extLst>
              <a:ext uri="{FF2B5EF4-FFF2-40B4-BE49-F238E27FC236}">
                <a16:creationId xmlns:a16="http://schemas.microsoft.com/office/drawing/2014/main" id="{495BDAB4-E1E2-44F4-BEC1-372F38D20849}"/>
              </a:ext>
            </a:extLst>
          </p:cNvPr>
          <p:cNvSpPr txBox="1"/>
          <p:nvPr/>
        </p:nvSpPr>
        <p:spPr>
          <a:xfrm>
            <a:off x="838200" y="4891314"/>
            <a:ext cx="10831286" cy="1815882"/>
          </a:xfrm>
          <a:prstGeom prst="rect">
            <a:avLst/>
          </a:prstGeom>
          <a:noFill/>
        </p:spPr>
        <p:txBody>
          <a:bodyPr wrap="square" rtlCol="0">
            <a:spAutoFit/>
          </a:bodyPr>
          <a:lstStyle/>
          <a:p>
            <a:r>
              <a:rPr lang="en-GB" sz="2800" dirty="0"/>
              <a:t>Links to these databases can be found here:</a:t>
            </a:r>
          </a:p>
          <a:p>
            <a:r>
              <a:rPr lang="en-GB" sz="2800" dirty="0">
                <a:hlinkClick r:id="rId6"/>
              </a:rPr>
              <a:t>https://library.nhs.uk/knowledgehub/resources-for-advanced-searching/</a:t>
            </a:r>
            <a:endParaRPr lang="en-GB" sz="2800" dirty="0"/>
          </a:p>
          <a:p>
            <a:r>
              <a:rPr lang="en-GB" sz="2800" dirty="0"/>
              <a:t>Login with your NHS OpenAthens account but you may need a platform account for advanced features</a:t>
            </a:r>
          </a:p>
        </p:txBody>
      </p:sp>
    </p:spTree>
    <p:extLst>
      <p:ext uri="{BB962C8B-B14F-4D97-AF65-F5344CB8AC3E}">
        <p14:creationId xmlns:p14="http://schemas.microsoft.com/office/powerpoint/2010/main" val="4782390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36585D0-10E6-43DF-9570-EE9E585207EF}"/>
              </a:ext>
            </a:extLst>
          </p:cNvPr>
          <p:cNvSpPr>
            <a:spLocks noGrp="1"/>
          </p:cNvSpPr>
          <p:nvPr>
            <p:ph type="title"/>
          </p:nvPr>
        </p:nvSpPr>
        <p:spPr/>
        <p:txBody>
          <a:bodyPr/>
          <a:lstStyle/>
          <a:p>
            <a:r>
              <a:rPr lang="en-GB" dirty="0"/>
              <a:t>Making the most of EBSCO Host</a:t>
            </a:r>
          </a:p>
        </p:txBody>
      </p:sp>
      <p:sp>
        <p:nvSpPr>
          <p:cNvPr id="5" name="Text Placeholder 4">
            <a:extLst>
              <a:ext uri="{FF2B5EF4-FFF2-40B4-BE49-F238E27FC236}">
                <a16:creationId xmlns:a16="http://schemas.microsoft.com/office/drawing/2014/main" id="{6CF49344-E781-44B8-AB71-4B4B87AFDF72}"/>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41225606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DEA2F-688E-41E2-BB53-3F22A53A9E22}"/>
              </a:ext>
            </a:extLst>
          </p:cNvPr>
          <p:cNvSpPr>
            <a:spLocks noGrp="1"/>
          </p:cNvSpPr>
          <p:nvPr>
            <p:ph type="title"/>
          </p:nvPr>
        </p:nvSpPr>
        <p:spPr>
          <a:xfrm>
            <a:off x="838199" y="291090"/>
            <a:ext cx="10515599" cy="932688"/>
          </a:xfrm>
        </p:spPr>
        <p:txBody>
          <a:bodyPr vert="horz" lIns="91440" tIns="45720" rIns="91440" bIns="45720" rtlCol="0" anchor="b">
            <a:normAutofit/>
          </a:bodyPr>
          <a:lstStyle/>
          <a:p>
            <a:r>
              <a:rPr lang="en-US" sz="5400" kern="1200" dirty="0">
                <a:solidFill>
                  <a:schemeClr val="tx1"/>
                </a:solidFill>
                <a:latin typeface="+mj-lt"/>
                <a:ea typeface="+mj-ea"/>
                <a:cs typeface="+mj-cs"/>
              </a:rPr>
              <a:t>Searching by subject heading</a:t>
            </a:r>
          </a:p>
        </p:txBody>
      </p:sp>
      <p:sp>
        <p:nvSpPr>
          <p:cNvPr id="3" name="Text Placeholder 2">
            <a:extLst>
              <a:ext uri="{FF2B5EF4-FFF2-40B4-BE49-F238E27FC236}">
                <a16:creationId xmlns:a16="http://schemas.microsoft.com/office/drawing/2014/main" id="{D927D6B5-DCD2-4BFA-9BF4-CB86BEBE4A21}"/>
              </a:ext>
            </a:extLst>
          </p:cNvPr>
          <p:cNvSpPr>
            <a:spLocks noGrp="1"/>
          </p:cNvSpPr>
          <p:nvPr>
            <p:ph type="body" idx="1"/>
          </p:nvPr>
        </p:nvSpPr>
        <p:spPr>
          <a:xfrm>
            <a:off x="838199" y="1335726"/>
            <a:ext cx="10515599" cy="420624"/>
          </a:xfrm>
        </p:spPr>
        <p:txBody>
          <a:bodyPr vert="horz" lIns="91440" tIns="45720" rIns="91440" bIns="45720" rtlCol="0">
            <a:normAutofit/>
          </a:bodyPr>
          <a:lstStyle/>
          <a:p>
            <a:endParaRPr lang="en-US" sz="2400" kern="1200">
              <a:solidFill>
                <a:schemeClr val="tx1"/>
              </a:solidFill>
              <a:latin typeface="+mn-lt"/>
              <a:ea typeface="+mn-ea"/>
              <a:cs typeface="+mn-cs"/>
            </a:endParaRPr>
          </a:p>
        </p:txBody>
      </p:sp>
      <p:pic>
        <p:nvPicPr>
          <p:cNvPr id="7" name="Picture 6">
            <a:extLst>
              <a:ext uri="{FF2B5EF4-FFF2-40B4-BE49-F238E27FC236}">
                <a16:creationId xmlns:a16="http://schemas.microsoft.com/office/drawing/2014/main" id="{FCD0DD72-5C24-43BD-B041-1BF35A962AB6}"/>
              </a:ext>
            </a:extLst>
          </p:cNvPr>
          <p:cNvPicPr>
            <a:picLocks noChangeAspect="1"/>
          </p:cNvPicPr>
          <p:nvPr/>
        </p:nvPicPr>
        <p:blipFill>
          <a:blip r:embed="rId3"/>
          <a:stretch>
            <a:fillRect/>
          </a:stretch>
        </p:blipFill>
        <p:spPr>
          <a:xfrm>
            <a:off x="113990" y="1223778"/>
            <a:ext cx="11964015" cy="5416828"/>
          </a:xfrm>
          <a:prstGeom prst="rect">
            <a:avLst/>
          </a:prstGeom>
        </p:spPr>
      </p:pic>
      <p:sp>
        <p:nvSpPr>
          <p:cNvPr id="8" name="Oval 7">
            <a:extLst>
              <a:ext uri="{FF2B5EF4-FFF2-40B4-BE49-F238E27FC236}">
                <a16:creationId xmlns:a16="http://schemas.microsoft.com/office/drawing/2014/main" id="{7DF1B637-55AC-476D-806E-CE6F0BDD23DA}"/>
              </a:ext>
            </a:extLst>
          </p:cNvPr>
          <p:cNvSpPr/>
          <p:nvPr/>
        </p:nvSpPr>
        <p:spPr>
          <a:xfrm>
            <a:off x="838199" y="1756350"/>
            <a:ext cx="1934030" cy="81267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319529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4AED7-5FA9-43DD-80C1-25A5345EA607}"/>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1A35CF93-CAC1-4367-8F12-4B32EF229624}"/>
              </a:ext>
            </a:extLst>
          </p:cNvPr>
          <p:cNvSpPr>
            <a:spLocks noGrp="1"/>
          </p:cNvSpPr>
          <p:nvPr>
            <p:ph type="body" idx="1"/>
          </p:nvPr>
        </p:nvSpPr>
        <p:spPr/>
        <p:txBody>
          <a:bodyPr/>
          <a:lstStyle/>
          <a:p>
            <a:endParaRPr lang="en-GB"/>
          </a:p>
        </p:txBody>
      </p:sp>
      <p:pic>
        <p:nvPicPr>
          <p:cNvPr id="5" name="Picture 4">
            <a:extLst>
              <a:ext uri="{FF2B5EF4-FFF2-40B4-BE49-F238E27FC236}">
                <a16:creationId xmlns:a16="http://schemas.microsoft.com/office/drawing/2014/main" id="{C5720B5E-480F-4A01-A376-4BA43DF16441}"/>
              </a:ext>
            </a:extLst>
          </p:cNvPr>
          <p:cNvPicPr>
            <a:picLocks noChangeAspect="1"/>
          </p:cNvPicPr>
          <p:nvPr/>
        </p:nvPicPr>
        <p:blipFill>
          <a:blip r:embed="rId3"/>
          <a:stretch>
            <a:fillRect/>
          </a:stretch>
        </p:blipFill>
        <p:spPr>
          <a:xfrm>
            <a:off x="101292" y="711060"/>
            <a:ext cx="11989416" cy="5435879"/>
          </a:xfrm>
          <a:prstGeom prst="rect">
            <a:avLst/>
          </a:prstGeom>
        </p:spPr>
      </p:pic>
    </p:spTree>
    <p:extLst>
      <p:ext uri="{BB962C8B-B14F-4D97-AF65-F5344CB8AC3E}">
        <p14:creationId xmlns:p14="http://schemas.microsoft.com/office/powerpoint/2010/main" val="1237641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A593D-49BF-48F4-B1F8-F9F2A95E0652}"/>
              </a:ext>
            </a:extLst>
          </p:cNvPr>
          <p:cNvSpPr>
            <a:spLocks noGrp="1"/>
          </p:cNvSpPr>
          <p:nvPr>
            <p:ph type="title"/>
          </p:nvPr>
        </p:nvSpPr>
        <p:spPr>
          <a:xfrm>
            <a:off x="838199" y="291090"/>
            <a:ext cx="10515599" cy="932688"/>
          </a:xfrm>
        </p:spPr>
        <p:txBody>
          <a:bodyPr vert="horz" lIns="91440" tIns="45720" rIns="91440" bIns="45720" rtlCol="0" anchor="b">
            <a:normAutofit/>
          </a:bodyPr>
          <a:lstStyle/>
          <a:p>
            <a:r>
              <a:rPr lang="en-US" sz="5400" kern="1200" dirty="0" err="1">
                <a:solidFill>
                  <a:schemeClr val="tx1"/>
                </a:solidFill>
                <a:latin typeface="+mj-lt"/>
                <a:ea typeface="+mj-ea"/>
                <a:cs typeface="+mj-cs"/>
              </a:rPr>
              <a:t>Textword</a:t>
            </a:r>
            <a:r>
              <a:rPr lang="en-US" sz="5400" kern="1200" dirty="0">
                <a:solidFill>
                  <a:schemeClr val="tx1"/>
                </a:solidFill>
                <a:latin typeface="+mj-lt"/>
                <a:ea typeface="+mj-ea"/>
                <a:cs typeface="+mj-cs"/>
              </a:rPr>
              <a:t> searching</a:t>
            </a:r>
          </a:p>
        </p:txBody>
      </p:sp>
      <p:pic>
        <p:nvPicPr>
          <p:cNvPr id="5" name="Picture 4">
            <a:extLst>
              <a:ext uri="{FF2B5EF4-FFF2-40B4-BE49-F238E27FC236}">
                <a16:creationId xmlns:a16="http://schemas.microsoft.com/office/drawing/2014/main" id="{286439C4-09B7-4A0F-ABD8-C61ED0CC8198}"/>
              </a:ext>
            </a:extLst>
          </p:cNvPr>
          <p:cNvPicPr>
            <a:picLocks noChangeAspect="1"/>
          </p:cNvPicPr>
          <p:nvPr/>
        </p:nvPicPr>
        <p:blipFill>
          <a:blip r:embed="rId3"/>
          <a:stretch>
            <a:fillRect/>
          </a:stretch>
        </p:blipFill>
        <p:spPr>
          <a:xfrm>
            <a:off x="1216056" y="1863801"/>
            <a:ext cx="9759886" cy="4440746"/>
          </a:xfrm>
          <a:prstGeom prst="rect">
            <a:avLst/>
          </a:prstGeom>
        </p:spPr>
      </p:pic>
    </p:spTree>
    <p:extLst>
      <p:ext uri="{BB962C8B-B14F-4D97-AF65-F5344CB8AC3E}">
        <p14:creationId xmlns:p14="http://schemas.microsoft.com/office/powerpoint/2010/main" val="40547459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F106D1-E752-4435-A26B-F309F0012FA8}"/>
              </a:ext>
            </a:extLst>
          </p:cNvPr>
          <p:cNvSpPr>
            <a:spLocks noGrp="1"/>
          </p:cNvSpPr>
          <p:nvPr>
            <p:ph type="title"/>
          </p:nvPr>
        </p:nvSpPr>
        <p:spPr>
          <a:xfrm>
            <a:off x="838199" y="291090"/>
            <a:ext cx="10515599" cy="932688"/>
          </a:xfrm>
        </p:spPr>
        <p:txBody>
          <a:bodyPr vert="horz" lIns="91440" tIns="45720" rIns="91440" bIns="45720" rtlCol="0" anchor="b">
            <a:normAutofit/>
          </a:bodyPr>
          <a:lstStyle/>
          <a:p>
            <a:r>
              <a:rPr lang="en-US" sz="5400" kern="1200" dirty="0">
                <a:solidFill>
                  <a:schemeClr val="tx1"/>
                </a:solidFill>
                <a:latin typeface="+mj-lt"/>
                <a:ea typeface="+mj-ea"/>
                <a:cs typeface="+mj-cs"/>
              </a:rPr>
              <a:t>Search by field (</a:t>
            </a:r>
            <a:r>
              <a:rPr lang="en-US" sz="5400" kern="1200" dirty="0" err="1">
                <a:solidFill>
                  <a:schemeClr val="tx1"/>
                </a:solidFill>
                <a:latin typeface="+mj-lt"/>
                <a:ea typeface="+mj-ea"/>
                <a:cs typeface="+mj-cs"/>
              </a:rPr>
              <a:t>eg</a:t>
            </a:r>
            <a:r>
              <a:rPr lang="en-US" sz="5400" kern="1200" dirty="0">
                <a:solidFill>
                  <a:schemeClr val="tx1"/>
                </a:solidFill>
                <a:latin typeface="+mj-lt"/>
                <a:ea typeface="+mj-ea"/>
                <a:cs typeface="+mj-cs"/>
              </a:rPr>
              <a:t> Author)</a:t>
            </a:r>
          </a:p>
        </p:txBody>
      </p:sp>
      <p:pic>
        <p:nvPicPr>
          <p:cNvPr id="7" name="Picture 6">
            <a:extLst>
              <a:ext uri="{FF2B5EF4-FFF2-40B4-BE49-F238E27FC236}">
                <a16:creationId xmlns:a16="http://schemas.microsoft.com/office/drawing/2014/main" id="{5A97454C-4D4F-4403-982E-20E97B3A4F99}"/>
              </a:ext>
            </a:extLst>
          </p:cNvPr>
          <p:cNvPicPr>
            <a:picLocks noChangeAspect="1"/>
          </p:cNvPicPr>
          <p:nvPr/>
        </p:nvPicPr>
        <p:blipFill rotWithShape="1">
          <a:blip r:embed="rId2"/>
          <a:srcRect t="15027" r="1548" b="7513"/>
          <a:stretch/>
        </p:blipFill>
        <p:spPr>
          <a:xfrm>
            <a:off x="1161142" y="1422400"/>
            <a:ext cx="9666897" cy="5437629"/>
          </a:xfrm>
          <a:prstGeom prst="rect">
            <a:avLst/>
          </a:prstGeom>
        </p:spPr>
      </p:pic>
    </p:spTree>
    <p:extLst>
      <p:ext uri="{BB962C8B-B14F-4D97-AF65-F5344CB8AC3E}">
        <p14:creationId xmlns:p14="http://schemas.microsoft.com/office/powerpoint/2010/main" val="8004384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3D701-0F44-4E22-AB80-65F00DE0B2B6}"/>
              </a:ext>
            </a:extLst>
          </p:cNvPr>
          <p:cNvSpPr>
            <a:spLocks noGrp="1"/>
          </p:cNvSpPr>
          <p:nvPr>
            <p:ph type="title"/>
          </p:nvPr>
        </p:nvSpPr>
        <p:spPr/>
        <p:txBody>
          <a:bodyPr/>
          <a:lstStyle/>
          <a:p>
            <a:r>
              <a:rPr lang="en-GB" dirty="0"/>
              <a:t>Combining your searches</a:t>
            </a:r>
          </a:p>
        </p:txBody>
      </p:sp>
      <p:pic>
        <p:nvPicPr>
          <p:cNvPr id="5" name="Picture 4">
            <a:extLst>
              <a:ext uri="{FF2B5EF4-FFF2-40B4-BE49-F238E27FC236}">
                <a16:creationId xmlns:a16="http://schemas.microsoft.com/office/drawing/2014/main" id="{E51365A1-84C7-4170-AA88-229DA221AD6C}"/>
              </a:ext>
            </a:extLst>
          </p:cNvPr>
          <p:cNvPicPr>
            <a:picLocks noChangeAspect="1"/>
          </p:cNvPicPr>
          <p:nvPr/>
        </p:nvPicPr>
        <p:blipFill>
          <a:blip r:embed="rId3"/>
          <a:stretch>
            <a:fillRect/>
          </a:stretch>
        </p:blipFill>
        <p:spPr>
          <a:xfrm>
            <a:off x="110817" y="1825625"/>
            <a:ext cx="11970365" cy="4178515"/>
          </a:xfrm>
          <a:prstGeom prst="rect">
            <a:avLst/>
          </a:prstGeom>
        </p:spPr>
      </p:pic>
    </p:spTree>
    <p:extLst>
      <p:ext uri="{BB962C8B-B14F-4D97-AF65-F5344CB8AC3E}">
        <p14:creationId xmlns:p14="http://schemas.microsoft.com/office/powerpoint/2010/main" val="32451848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53F29798-D584-4792-9B62-3F5F5C36D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5ECC65D-A9B3-4E4F-B32C-6AEAEE676474}"/>
              </a:ext>
            </a:extLst>
          </p:cNvPr>
          <p:cNvSpPr>
            <a:spLocks noGrp="1"/>
          </p:cNvSpPr>
          <p:nvPr>
            <p:ph type="title"/>
          </p:nvPr>
        </p:nvSpPr>
        <p:spPr>
          <a:xfrm>
            <a:off x="838200" y="184805"/>
            <a:ext cx="10515600" cy="1505883"/>
          </a:xfrm>
        </p:spPr>
        <p:txBody>
          <a:bodyPr vert="horz" lIns="91440" tIns="45720" rIns="91440" bIns="45720" rtlCol="0" anchor="ctr">
            <a:normAutofit/>
          </a:bodyPr>
          <a:lstStyle/>
          <a:p>
            <a:r>
              <a:rPr lang="en-US" sz="5200" kern="1200" dirty="0">
                <a:solidFill>
                  <a:schemeClr val="tx1"/>
                </a:solidFill>
                <a:latin typeface="+mj-lt"/>
                <a:ea typeface="+mj-ea"/>
                <a:cs typeface="+mj-cs"/>
              </a:rPr>
              <a:t>Refining and reviewing your results</a:t>
            </a:r>
          </a:p>
        </p:txBody>
      </p:sp>
      <p:pic>
        <p:nvPicPr>
          <p:cNvPr id="8" name="Picture 7">
            <a:extLst>
              <a:ext uri="{FF2B5EF4-FFF2-40B4-BE49-F238E27FC236}">
                <a16:creationId xmlns:a16="http://schemas.microsoft.com/office/drawing/2014/main" id="{5CD6F532-3A83-444D-9E89-1933FD9C9F9E}"/>
              </a:ext>
            </a:extLst>
          </p:cNvPr>
          <p:cNvPicPr>
            <a:picLocks noChangeAspect="1"/>
          </p:cNvPicPr>
          <p:nvPr/>
        </p:nvPicPr>
        <p:blipFill>
          <a:blip r:embed="rId3"/>
          <a:stretch>
            <a:fillRect/>
          </a:stretch>
        </p:blipFill>
        <p:spPr>
          <a:xfrm>
            <a:off x="199536" y="1396074"/>
            <a:ext cx="11989416" cy="5277121"/>
          </a:xfrm>
          <a:prstGeom prst="rect">
            <a:avLst/>
          </a:prstGeom>
        </p:spPr>
      </p:pic>
      <p:sp>
        <p:nvSpPr>
          <p:cNvPr id="6" name="Oval 5">
            <a:extLst>
              <a:ext uri="{FF2B5EF4-FFF2-40B4-BE49-F238E27FC236}">
                <a16:creationId xmlns:a16="http://schemas.microsoft.com/office/drawing/2014/main" id="{4E60D2D1-EC1B-4AB3-8117-87EB985B6720}"/>
              </a:ext>
            </a:extLst>
          </p:cNvPr>
          <p:cNvSpPr/>
          <p:nvPr/>
        </p:nvSpPr>
        <p:spPr>
          <a:xfrm>
            <a:off x="0" y="1396074"/>
            <a:ext cx="3018972" cy="290074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71C7C2BE-0BFD-4324-8531-DF4443110F8F}"/>
              </a:ext>
            </a:extLst>
          </p:cNvPr>
          <p:cNvSpPr/>
          <p:nvPr/>
        </p:nvSpPr>
        <p:spPr>
          <a:xfrm>
            <a:off x="8853714" y="1567543"/>
            <a:ext cx="2162629" cy="150588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05FFCD33-FD34-4B71-AD29-C409678AF972}"/>
              </a:ext>
            </a:extLst>
          </p:cNvPr>
          <p:cNvSpPr/>
          <p:nvPr/>
        </p:nvSpPr>
        <p:spPr>
          <a:xfrm>
            <a:off x="2873829" y="5297714"/>
            <a:ext cx="2351314" cy="104502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99210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4519-245B-405F-9223-5595318C9B07}"/>
              </a:ext>
            </a:extLst>
          </p:cNvPr>
          <p:cNvSpPr>
            <a:spLocks noGrp="1"/>
          </p:cNvSpPr>
          <p:nvPr>
            <p:ph type="title"/>
          </p:nvPr>
        </p:nvSpPr>
        <p:spPr/>
        <p:txBody>
          <a:bodyPr/>
          <a:lstStyle/>
          <a:p>
            <a:r>
              <a:rPr lang="en-GB" dirty="0"/>
              <a:t>Aims and objectives</a:t>
            </a:r>
          </a:p>
        </p:txBody>
      </p:sp>
      <p:sp>
        <p:nvSpPr>
          <p:cNvPr id="3" name="Content Placeholder 2">
            <a:extLst>
              <a:ext uri="{FF2B5EF4-FFF2-40B4-BE49-F238E27FC236}">
                <a16:creationId xmlns:a16="http://schemas.microsoft.com/office/drawing/2014/main" id="{D046B02F-B81D-4158-89C3-4170CBBA8887}"/>
              </a:ext>
            </a:extLst>
          </p:cNvPr>
          <p:cNvSpPr>
            <a:spLocks noGrp="1"/>
          </p:cNvSpPr>
          <p:nvPr>
            <p:ph idx="1"/>
          </p:nvPr>
        </p:nvSpPr>
        <p:spPr/>
        <p:txBody>
          <a:bodyPr>
            <a:normAutofit lnSpcReduction="10000"/>
          </a:bodyPr>
          <a:lstStyle/>
          <a:p>
            <a:pPr marL="0" indent="0">
              <a:buNone/>
            </a:pPr>
            <a:r>
              <a:rPr lang="en-GB" dirty="0"/>
              <a:t>The aim of this workshop is </a:t>
            </a:r>
          </a:p>
          <a:p>
            <a:endParaRPr lang="en-GB" dirty="0"/>
          </a:p>
          <a:p>
            <a:pPr marL="0" indent="0">
              <a:buNone/>
            </a:pPr>
            <a:r>
              <a:rPr lang="en-GB" dirty="0"/>
              <a:t>By the end of this session you will be able to:</a:t>
            </a:r>
          </a:p>
          <a:p>
            <a:r>
              <a:rPr lang="en-GB" dirty="0"/>
              <a:t>Recognise when you need to conduct a search</a:t>
            </a:r>
          </a:p>
          <a:p>
            <a:r>
              <a:rPr lang="en-GB" dirty="0"/>
              <a:t>Identify appropriate resources relevant to your search topic</a:t>
            </a:r>
          </a:p>
          <a:p>
            <a:r>
              <a:rPr lang="en-GB" dirty="0"/>
              <a:t>Develop a search strategy to guide your search</a:t>
            </a:r>
          </a:p>
          <a:p>
            <a:r>
              <a:rPr lang="en-GB" dirty="0"/>
              <a:t>Apply your strategy to appropriate resources</a:t>
            </a:r>
          </a:p>
          <a:p>
            <a:r>
              <a:rPr lang="en-GB" dirty="0"/>
              <a:t>Refine your search</a:t>
            </a:r>
          </a:p>
          <a:p>
            <a:r>
              <a:rPr lang="en-GB" dirty="0"/>
              <a:t>Manage outputs from your search</a:t>
            </a:r>
          </a:p>
          <a:p>
            <a:endParaRPr lang="en-GB" dirty="0"/>
          </a:p>
        </p:txBody>
      </p:sp>
    </p:spTree>
    <p:extLst>
      <p:ext uri="{BB962C8B-B14F-4D97-AF65-F5344CB8AC3E}">
        <p14:creationId xmlns:p14="http://schemas.microsoft.com/office/powerpoint/2010/main" val="40374924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946B0-3328-4CD9-9AE6-E27CD476EE03}"/>
              </a:ext>
            </a:extLst>
          </p:cNvPr>
          <p:cNvSpPr>
            <a:spLocks noGrp="1"/>
          </p:cNvSpPr>
          <p:nvPr>
            <p:ph type="title"/>
          </p:nvPr>
        </p:nvSpPr>
        <p:spPr/>
        <p:txBody>
          <a:bodyPr/>
          <a:lstStyle/>
          <a:p>
            <a:r>
              <a:rPr lang="en-GB" dirty="0"/>
              <a:t>Saving your records</a:t>
            </a:r>
          </a:p>
        </p:txBody>
      </p:sp>
      <p:sp>
        <p:nvSpPr>
          <p:cNvPr id="3" name="Content Placeholder 2">
            <a:extLst>
              <a:ext uri="{FF2B5EF4-FFF2-40B4-BE49-F238E27FC236}">
                <a16:creationId xmlns:a16="http://schemas.microsoft.com/office/drawing/2014/main" id="{44DA7CA1-F6FD-4E59-A42A-591DE12EEAE9}"/>
              </a:ext>
            </a:extLst>
          </p:cNvPr>
          <p:cNvSpPr>
            <a:spLocks noGrp="1"/>
          </p:cNvSpPr>
          <p:nvPr>
            <p:ph idx="1"/>
          </p:nvPr>
        </p:nvSpPr>
        <p:spPr/>
        <p:txBody>
          <a:bodyPr/>
          <a:lstStyle/>
          <a:p>
            <a:endParaRPr lang="en-GB" dirty="0"/>
          </a:p>
        </p:txBody>
      </p:sp>
      <p:pic>
        <p:nvPicPr>
          <p:cNvPr id="5" name="Picture 4">
            <a:extLst>
              <a:ext uri="{FF2B5EF4-FFF2-40B4-BE49-F238E27FC236}">
                <a16:creationId xmlns:a16="http://schemas.microsoft.com/office/drawing/2014/main" id="{DB3772C6-6600-4A5A-8BB3-0B67FB1DED4A}"/>
              </a:ext>
            </a:extLst>
          </p:cNvPr>
          <p:cNvPicPr>
            <a:picLocks noChangeAspect="1"/>
          </p:cNvPicPr>
          <p:nvPr/>
        </p:nvPicPr>
        <p:blipFill>
          <a:blip r:embed="rId3"/>
          <a:stretch>
            <a:fillRect/>
          </a:stretch>
        </p:blipFill>
        <p:spPr>
          <a:xfrm>
            <a:off x="94942" y="1213645"/>
            <a:ext cx="12002117" cy="5454930"/>
          </a:xfrm>
          <a:prstGeom prst="rect">
            <a:avLst/>
          </a:prstGeom>
        </p:spPr>
      </p:pic>
      <p:sp>
        <p:nvSpPr>
          <p:cNvPr id="6" name="Oval 5">
            <a:extLst>
              <a:ext uri="{FF2B5EF4-FFF2-40B4-BE49-F238E27FC236}">
                <a16:creationId xmlns:a16="http://schemas.microsoft.com/office/drawing/2014/main" id="{30185FEC-3E86-4FF8-B39D-A73B8BFEDF5B}"/>
              </a:ext>
            </a:extLst>
          </p:cNvPr>
          <p:cNvSpPr/>
          <p:nvPr/>
        </p:nvSpPr>
        <p:spPr>
          <a:xfrm>
            <a:off x="7924799" y="1213645"/>
            <a:ext cx="2162629" cy="150588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EADC6249-692B-4D7C-B969-98EE44CFE17E}"/>
              </a:ext>
            </a:extLst>
          </p:cNvPr>
          <p:cNvSpPr/>
          <p:nvPr/>
        </p:nvSpPr>
        <p:spPr>
          <a:xfrm>
            <a:off x="10348686" y="2989943"/>
            <a:ext cx="1748372" cy="200297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952808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B9BC1-6B1D-4D65-899C-FB0D5F1A617D}"/>
              </a:ext>
            </a:extLst>
          </p:cNvPr>
          <p:cNvSpPr>
            <a:spLocks noGrp="1"/>
          </p:cNvSpPr>
          <p:nvPr>
            <p:ph type="title"/>
          </p:nvPr>
        </p:nvSpPr>
        <p:spPr/>
        <p:txBody>
          <a:bodyPr/>
          <a:lstStyle/>
          <a:p>
            <a:r>
              <a:rPr lang="en-GB" dirty="0"/>
              <a:t>Saving your search history</a:t>
            </a:r>
          </a:p>
        </p:txBody>
      </p:sp>
      <p:pic>
        <p:nvPicPr>
          <p:cNvPr id="7" name="Picture 6">
            <a:extLst>
              <a:ext uri="{FF2B5EF4-FFF2-40B4-BE49-F238E27FC236}">
                <a16:creationId xmlns:a16="http://schemas.microsoft.com/office/drawing/2014/main" id="{34D3C6FD-6F97-4657-8179-25E800CA0103}"/>
              </a:ext>
            </a:extLst>
          </p:cNvPr>
          <p:cNvPicPr>
            <a:picLocks noChangeAspect="1"/>
          </p:cNvPicPr>
          <p:nvPr/>
        </p:nvPicPr>
        <p:blipFill>
          <a:blip r:embed="rId3"/>
          <a:stretch>
            <a:fillRect/>
          </a:stretch>
        </p:blipFill>
        <p:spPr>
          <a:xfrm>
            <a:off x="72715" y="1352443"/>
            <a:ext cx="12046569" cy="4153113"/>
          </a:xfrm>
          <a:prstGeom prst="rect">
            <a:avLst/>
          </a:prstGeom>
          <a:ln>
            <a:solidFill>
              <a:schemeClr val="tx1"/>
            </a:solidFill>
          </a:ln>
        </p:spPr>
      </p:pic>
      <p:sp>
        <p:nvSpPr>
          <p:cNvPr id="8" name="Oval 7">
            <a:extLst>
              <a:ext uri="{FF2B5EF4-FFF2-40B4-BE49-F238E27FC236}">
                <a16:creationId xmlns:a16="http://schemas.microsoft.com/office/drawing/2014/main" id="{E6E57DA0-E068-4978-B790-8C51037BDDB9}"/>
              </a:ext>
            </a:extLst>
          </p:cNvPr>
          <p:cNvSpPr/>
          <p:nvPr/>
        </p:nvSpPr>
        <p:spPr>
          <a:xfrm>
            <a:off x="2902856" y="1690688"/>
            <a:ext cx="2104572" cy="59508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371C3AC8-EB03-4839-962D-49DD0A3F3034}"/>
              </a:ext>
            </a:extLst>
          </p:cNvPr>
          <p:cNvPicPr>
            <a:picLocks noChangeAspect="1"/>
          </p:cNvPicPr>
          <p:nvPr/>
        </p:nvPicPr>
        <p:blipFill>
          <a:blip r:embed="rId4"/>
          <a:stretch>
            <a:fillRect/>
          </a:stretch>
        </p:blipFill>
        <p:spPr>
          <a:xfrm>
            <a:off x="6080124" y="1498325"/>
            <a:ext cx="6039160" cy="5359675"/>
          </a:xfrm>
          <a:prstGeom prst="rect">
            <a:avLst/>
          </a:prstGeom>
          <a:ln>
            <a:solidFill>
              <a:schemeClr val="tx1"/>
            </a:solidFill>
          </a:ln>
        </p:spPr>
      </p:pic>
      <p:sp>
        <p:nvSpPr>
          <p:cNvPr id="11" name="Oval 10">
            <a:extLst>
              <a:ext uri="{FF2B5EF4-FFF2-40B4-BE49-F238E27FC236}">
                <a16:creationId xmlns:a16="http://schemas.microsoft.com/office/drawing/2014/main" id="{1D6B1673-A1EF-4844-9AFF-9130E92C84E3}"/>
              </a:ext>
            </a:extLst>
          </p:cNvPr>
          <p:cNvSpPr/>
          <p:nvPr/>
        </p:nvSpPr>
        <p:spPr>
          <a:xfrm>
            <a:off x="7402286" y="4078514"/>
            <a:ext cx="2525485" cy="10160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115595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811BB-ACAC-4FF9-A178-9A1B5A7A17DA}"/>
              </a:ext>
            </a:extLst>
          </p:cNvPr>
          <p:cNvSpPr>
            <a:spLocks noGrp="1"/>
          </p:cNvSpPr>
          <p:nvPr>
            <p:ph type="title"/>
          </p:nvPr>
        </p:nvSpPr>
        <p:spPr/>
        <p:txBody>
          <a:bodyPr/>
          <a:lstStyle/>
          <a:p>
            <a:r>
              <a:rPr lang="en-GB" dirty="0"/>
              <a:t>Making the most of Ovid</a:t>
            </a:r>
          </a:p>
        </p:txBody>
      </p:sp>
      <p:sp>
        <p:nvSpPr>
          <p:cNvPr id="3" name="Text Placeholder 2">
            <a:extLst>
              <a:ext uri="{FF2B5EF4-FFF2-40B4-BE49-F238E27FC236}">
                <a16:creationId xmlns:a16="http://schemas.microsoft.com/office/drawing/2014/main" id="{4CA5513B-E9A0-4E44-A095-E3CE7ECDCE13}"/>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6636146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A9345-0BB7-47D3-B265-ADF139B5A07F}"/>
              </a:ext>
            </a:extLst>
          </p:cNvPr>
          <p:cNvSpPr>
            <a:spLocks noGrp="1"/>
          </p:cNvSpPr>
          <p:nvPr>
            <p:ph type="title"/>
          </p:nvPr>
        </p:nvSpPr>
        <p:spPr>
          <a:xfrm>
            <a:off x="838199" y="291090"/>
            <a:ext cx="10515599" cy="932688"/>
          </a:xfrm>
        </p:spPr>
        <p:txBody>
          <a:bodyPr vert="horz" lIns="91440" tIns="45720" rIns="91440" bIns="45720" rtlCol="0" anchor="b">
            <a:normAutofit/>
          </a:bodyPr>
          <a:lstStyle/>
          <a:p>
            <a:r>
              <a:rPr lang="en-US" sz="5400" kern="1200" dirty="0">
                <a:solidFill>
                  <a:schemeClr val="tx1"/>
                </a:solidFill>
                <a:latin typeface="+mj-lt"/>
                <a:ea typeface="+mj-ea"/>
                <a:cs typeface="+mj-cs"/>
              </a:rPr>
              <a:t>Searching by subject heading</a:t>
            </a:r>
          </a:p>
        </p:txBody>
      </p:sp>
      <p:pic>
        <p:nvPicPr>
          <p:cNvPr id="8" name="Picture 7">
            <a:extLst>
              <a:ext uri="{FF2B5EF4-FFF2-40B4-BE49-F238E27FC236}">
                <a16:creationId xmlns:a16="http://schemas.microsoft.com/office/drawing/2014/main" id="{A9EBDDDC-6E63-482A-B456-66436699813E}"/>
              </a:ext>
            </a:extLst>
          </p:cNvPr>
          <p:cNvPicPr>
            <a:picLocks noChangeAspect="1"/>
          </p:cNvPicPr>
          <p:nvPr/>
        </p:nvPicPr>
        <p:blipFill>
          <a:blip r:embed="rId3"/>
          <a:stretch>
            <a:fillRect/>
          </a:stretch>
        </p:blipFill>
        <p:spPr>
          <a:xfrm>
            <a:off x="82241" y="1358793"/>
            <a:ext cx="12027518" cy="4140413"/>
          </a:xfrm>
          <a:prstGeom prst="rect">
            <a:avLst/>
          </a:prstGeom>
        </p:spPr>
      </p:pic>
      <p:sp>
        <p:nvSpPr>
          <p:cNvPr id="6" name="Oval 5">
            <a:extLst>
              <a:ext uri="{FF2B5EF4-FFF2-40B4-BE49-F238E27FC236}">
                <a16:creationId xmlns:a16="http://schemas.microsoft.com/office/drawing/2014/main" id="{2BC8C569-0DB0-4A63-8F0F-254944C41413}"/>
              </a:ext>
            </a:extLst>
          </p:cNvPr>
          <p:cNvSpPr/>
          <p:nvPr/>
        </p:nvSpPr>
        <p:spPr>
          <a:xfrm>
            <a:off x="3947886" y="4034971"/>
            <a:ext cx="1857829" cy="7112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644082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51865-1415-4F4B-BCAF-59B798838C35}"/>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F7DE4120-C2DC-4572-8785-3149F0D3BF0C}"/>
              </a:ext>
            </a:extLst>
          </p:cNvPr>
          <p:cNvSpPr>
            <a:spLocks noGrp="1"/>
          </p:cNvSpPr>
          <p:nvPr>
            <p:ph type="body" idx="1"/>
          </p:nvPr>
        </p:nvSpPr>
        <p:spPr/>
        <p:txBody>
          <a:bodyPr/>
          <a:lstStyle/>
          <a:p>
            <a:endParaRPr lang="en-GB"/>
          </a:p>
        </p:txBody>
      </p:sp>
      <p:pic>
        <p:nvPicPr>
          <p:cNvPr id="5" name="Picture 4">
            <a:extLst>
              <a:ext uri="{FF2B5EF4-FFF2-40B4-BE49-F238E27FC236}">
                <a16:creationId xmlns:a16="http://schemas.microsoft.com/office/drawing/2014/main" id="{41E3ACEF-6088-4883-9EF3-5370097EF757}"/>
              </a:ext>
            </a:extLst>
          </p:cNvPr>
          <p:cNvPicPr>
            <a:picLocks noChangeAspect="1"/>
          </p:cNvPicPr>
          <p:nvPr/>
        </p:nvPicPr>
        <p:blipFill>
          <a:blip r:embed="rId3"/>
          <a:stretch>
            <a:fillRect/>
          </a:stretch>
        </p:blipFill>
        <p:spPr>
          <a:xfrm>
            <a:off x="113992" y="777738"/>
            <a:ext cx="11964015" cy="5302523"/>
          </a:xfrm>
          <a:prstGeom prst="rect">
            <a:avLst/>
          </a:prstGeom>
        </p:spPr>
      </p:pic>
    </p:spTree>
    <p:extLst>
      <p:ext uri="{BB962C8B-B14F-4D97-AF65-F5344CB8AC3E}">
        <p14:creationId xmlns:p14="http://schemas.microsoft.com/office/powerpoint/2010/main" val="41767431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BB880-C116-478C-8433-AD50E052FF8D}"/>
              </a:ext>
            </a:extLst>
          </p:cNvPr>
          <p:cNvSpPr>
            <a:spLocks noGrp="1"/>
          </p:cNvSpPr>
          <p:nvPr>
            <p:ph type="title"/>
          </p:nvPr>
        </p:nvSpPr>
        <p:spPr>
          <a:xfrm>
            <a:off x="838199" y="291090"/>
            <a:ext cx="10515599" cy="932688"/>
          </a:xfrm>
        </p:spPr>
        <p:txBody>
          <a:bodyPr vert="horz" lIns="91440" tIns="45720" rIns="91440" bIns="45720" rtlCol="0" anchor="b">
            <a:normAutofit/>
          </a:bodyPr>
          <a:lstStyle/>
          <a:p>
            <a:r>
              <a:rPr lang="en-US" sz="5400" kern="1200" dirty="0" err="1">
                <a:solidFill>
                  <a:schemeClr val="tx1"/>
                </a:solidFill>
                <a:latin typeface="+mj-lt"/>
                <a:ea typeface="+mj-ea"/>
                <a:cs typeface="+mj-cs"/>
              </a:rPr>
              <a:t>Textword</a:t>
            </a:r>
            <a:r>
              <a:rPr lang="en-US" sz="5400" kern="1200" dirty="0">
                <a:solidFill>
                  <a:schemeClr val="tx1"/>
                </a:solidFill>
                <a:latin typeface="+mj-lt"/>
                <a:ea typeface="+mj-ea"/>
                <a:cs typeface="+mj-cs"/>
              </a:rPr>
              <a:t> searching</a:t>
            </a:r>
          </a:p>
        </p:txBody>
      </p:sp>
      <p:pic>
        <p:nvPicPr>
          <p:cNvPr id="5" name="Picture 4">
            <a:extLst>
              <a:ext uri="{FF2B5EF4-FFF2-40B4-BE49-F238E27FC236}">
                <a16:creationId xmlns:a16="http://schemas.microsoft.com/office/drawing/2014/main" id="{156815FB-6AD4-4B56-A8A3-6430E639EAAA}"/>
              </a:ext>
            </a:extLst>
          </p:cNvPr>
          <p:cNvPicPr>
            <a:picLocks noChangeAspect="1"/>
          </p:cNvPicPr>
          <p:nvPr/>
        </p:nvPicPr>
        <p:blipFill>
          <a:blip r:embed="rId3"/>
          <a:stretch>
            <a:fillRect/>
          </a:stretch>
        </p:blipFill>
        <p:spPr>
          <a:xfrm>
            <a:off x="407299" y="1364343"/>
            <a:ext cx="11378301" cy="5234018"/>
          </a:xfrm>
          <a:prstGeom prst="rect">
            <a:avLst/>
          </a:prstGeom>
        </p:spPr>
      </p:pic>
    </p:spTree>
    <p:extLst>
      <p:ext uri="{BB962C8B-B14F-4D97-AF65-F5344CB8AC3E}">
        <p14:creationId xmlns:p14="http://schemas.microsoft.com/office/powerpoint/2010/main" val="13367719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E9780-95B4-43C6-88B2-16A3F092BFFF}"/>
              </a:ext>
            </a:extLst>
          </p:cNvPr>
          <p:cNvSpPr>
            <a:spLocks noGrp="1"/>
          </p:cNvSpPr>
          <p:nvPr>
            <p:ph type="title"/>
          </p:nvPr>
        </p:nvSpPr>
        <p:spPr>
          <a:xfrm>
            <a:off x="838199" y="291090"/>
            <a:ext cx="10515599" cy="932688"/>
          </a:xfrm>
        </p:spPr>
        <p:txBody>
          <a:bodyPr vert="horz" lIns="91440" tIns="45720" rIns="91440" bIns="45720" rtlCol="0" anchor="b">
            <a:normAutofit/>
          </a:bodyPr>
          <a:lstStyle/>
          <a:p>
            <a:r>
              <a:rPr lang="en-US" sz="5400" kern="1200" dirty="0">
                <a:solidFill>
                  <a:schemeClr val="tx1"/>
                </a:solidFill>
                <a:latin typeface="+mj-lt"/>
                <a:ea typeface="+mj-ea"/>
                <a:cs typeface="+mj-cs"/>
              </a:rPr>
              <a:t>Search by field (</a:t>
            </a:r>
            <a:r>
              <a:rPr lang="en-US" sz="5400" kern="1200" dirty="0" err="1">
                <a:solidFill>
                  <a:schemeClr val="tx1"/>
                </a:solidFill>
                <a:latin typeface="+mj-lt"/>
                <a:ea typeface="+mj-ea"/>
                <a:cs typeface="+mj-cs"/>
              </a:rPr>
              <a:t>eg</a:t>
            </a:r>
            <a:r>
              <a:rPr lang="en-US" sz="5400" kern="1200" dirty="0">
                <a:solidFill>
                  <a:schemeClr val="tx1"/>
                </a:solidFill>
                <a:latin typeface="+mj-lt"/>
                <a:ea typeface="+mj-ea"/>
                <a:cs typeface="+mj-cs"/>
              </a:rPr>
              <a:t> Author)</a:t>
            </a:r>
          </a:p>
        </p:txBody>
      </p:sp>
      <p:pic>
        <p:nvPicPr>
          <p:cNvPr id="7" name="Picture 6">
            <a:extLst>
              <a:ext uri="{FF2B5EF4-FFF2-40B4-BE49-F238E27FC236}">
                <a16:creationId xmlns:a16="http://schemas.microsoft.com/office/drawing/2014/main" id="{31BDA367-7836-498C-B68E-0DFB54401876}"/>
              </a:ext>
            </a:extLst>
          </p:cNvPr>
          <p:cNvPicPr>
            <a:picLocks noChangeAspect="1"/>
          </p:cNvPicPr>
          <p:nvPr/>
        </p:nvPicPr>
        <p:blipFill>
          <a:blip r:embed="rId3"/>
          <a:stretch>
            <a:fillRect/>
          </a:stretch>
        </p:blipFill>
        <p:spPr>
          <a:xfrm>
            <a:off x="180669" y="1359642"/>
            <a:ext cx="11830658" cy="5207268"/>
          </a:xfrm>
          <a:prstGeom prst="rect">
            <a:avLst/>
          </a:prstGeom>
        </p:spPr>
      </p:pic>
    </p:spTree>
    <p:extLst>
      <p:ext uri="{BB962C8B-B14F-4D97-AF65-F5344CB8AC3E}">
        <p14:creationId xmlns:p14="http://schemas.microsoft.com/office/powerpoint/2010/main" val="11293401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319F2-93CC-48F8-AF73-B5C055ACD3C1}"/>
              </a:ext>
            </a:extLst>
          </p:cNvPr>
          <p:cNvSpPr>
            <a:spLocks noGrp="1"/>
          </p:cNvSpPr>
          <p:nvPr>
            <p:ph type="title"/>
          </p:nvPr>
        </p:nvSpPr>
        <p:spPr>
          <a:xfrm>
            <a:off x="838199" y="291090"/>
            <a:ext cx="10515599" cy="932688"/>
          </a:xfrm>
        </p:spPr>
        <p:txBody>
          <a:bodyPr vert="horz" lIns="91440" tIns="45720" rIns="91440" bIns="45720" rtlCol="0" anchor="b">
            <a:normAutofit/>
          </a:bodyPr>
          <a:lstStyle/>
          <a:p>
            <a:r>
              <a:rPr lang="en-US" sz="5400" dirty="0"/>
              <a:t>Combining your searches</a:t>
            </a:r>
            <a:endParaRPr lang="en-US" sz="5400" kern="1200" dirty="0">
              <a:solidFill>
                <a:schemeClr val="tx1"/>
              </a:solidFill>
              <a:latin typeface="+mj-lt"/>
              <a:ea typeface="+mj-ea"/>
              <a:cs typeface="+mj-cs"/>
            </a:endParaRPr>
          </a:p>
        </p:txBody>
      </p:sp>
      <p:pic>
        <p:nvPicPr>
          <p:cNvPr id="5" name="Picture 4">
            <a:extLst>
              <a:ext uri="{FF2B5EF4-FFF2-40B4-BE49-F238E27FC236}">
                <a16:creationId xmlns:a16="http://schemas.microsoft.com/office/drawing/2014/main" id="{FA672870-4D70-44BE-AAB3-86BCABD6E6F3}"/>
              </a:ext>
            </a:extLst>
          </p:cNvPr>
          <p:cNvPicPr>
            <a:picLocks noChangeAspect="1"/>
          </p:cNvPicPr>
          <p:nvPr/>
        </p:nvPicPr>
        <p:blipFill>
          <a:blip r:embed="rId3"/>
          <a:stretch>
            <a:fillRect/>
          </a:stretch>
        </p:blipFill>
        <p:spPr>
          <a:xfrm>
            <a:off x="1242725" y="1863801"/>
            <a:ext cx="9706548" cy="4440746"/>
          </a:xfrm>
          <a:prstGeom prst="rect">
            <a:avLst/>
          </a:prstGeom>
        </p:spPr>
      </p:pic>
      <p:sp>
        <p:nvSpPr>
          <p:cNvPr id="6" name="Oval 5">
            <a:extLst>
              <a:ext uri="{FF2B5EF4-FFF2-40B4-BE49-F238E27FC236}">
                <a16:creationId xmlns:a16="http://schemas.microsoft.com/office/drawing/2014/main" id="{191C1A84-1718-4FF9-9440-856A4048231D}"/>
              </a:ext>
            </a:extLst>
          </p:cNvPr>
          <p:cNvSpPr/>
          <p:nvPr/>
        </p:nvSpPr>
        <p:spPr>
          <a:xfrm>
            <a:off x="1132114" y="2641600"/>
            <a:ext cx="1814286" cy="49348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939694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8D70E1-61EB-45C8-83A6-11D01D00721E}"/>
              </a:ext>
            </a:extLst>
          </p:cNvPr>
          <p:cNvSpPr>
            <a:spLocks noGrp="1"/>
          </p:cNvSpPr>
          <p:nvPr>
            <p:ph type="title"/>
          </p:nvPr>
        </p:nvSpPr>
        <p:spPr>
          <a:xfrm>
            <a:off x="838199" y="291090"/>
            <a:ext cx="10515599" cy="932688"/>
          </a:xfrm>
        </p:spPr>
        <p:txBody>
          <a:bodyPr vert="horz" lIns="91440" tIns="45720" rIns="91440" bIns="45720" rtlCol="0" anchor="b">
            <a:normAutofit/>
          </a:bodyPr>
          <a:lstStyle/>
          <a:p>
            <a:r>
              <a:rPr lang="en-US" sz="5400" kern="1200" dirty="0">
                <a:solidFill>
                  <a:schemeClr val="tx1"/>
                </a:solidFill>
                <a:latin typeface="+mj-lt"/>
                <a:ea typeface="+mj-ea"/>
                <a:cs typeface="+mj-cs"/>
              </a:rPr>
              <a:t>Refining and reviewing your results </a:t>
            </a:r>
          </a:p>
        </p:txBody>
      </p:sp>
      <p:pic>
        <p:nvPicPr>
          <p:cNvPr id="8" name="Picture 7">
            <a:extLst>
              <a:ext uri="{FF2B5EF4-FFF2-40B4-BE49-F238E27FC236}">
                <a16:creationId xmlns:a16="http://schemas.microsoft.com/office/drawing/2014/main" id="{16CA0005-DF95-4BA0-B7FC-EE4F934055D3}"/>
              </a:ext>
            </a:extLst>
          </p:cNvPr>
          <p:cNvPicPr>
            <a:picLocks noChangeAspect="1"/>
          </p:cNvPicPr>
          <p:nvPr/>
        </p:nvPicPr>
        <p:blipFill>
          <a:blip r:embed="rId3"/>
          <a:stretch>
            <a:fillRect/>
          </a:stretch>
        </p:blipFill>
        <p:spPr>
          <a:xfrm>
            <a:off x="123516" y="1529277"/>
            <a:ext cx="11944964" cy="5226319"/>
          </a:xfrm>
          <a:prstGeom prst="rect">
            <a:avLst/>
          </a:prstGeom>
        </p:spPr>
      </p:pic>
      <p:sp>
        <p:nvSpPr>
          <p:cNvPr id="6" name="Oval 5">
            <a:extLst>
              <a:ext uri="{FF2B5EF4-FFF2-40B4-BE49-F238E27FC236}">
                <a16:creationId xmlns:a16="http://schemas.microsoft.com/office/drawing/2014/main" id="{D8968EDD-9DE2-48D0-92E3-87BE50CBC9AD}"/>
              </a:ext>
            </a:extLst>
          </p:cNvPr>
          <p:cNvSpPr/>
          <p:nvPr/>
        </p:nvSpPr>
        <p:spPr>
          <a:xfrm>
            <a:off x="1349829" y="1683658"/>
            <a:ext cx="3222171" cy="141151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70743A85-D4B9-4A28-87B2-0D4E0B386E3D}"/>
              </a:ext>
            </a:extLst>
          </p:cNvPr>
          <p:cNvSpPr/>
          <p:nvPr/>
        </p:nvSpPr>
        <p:spPr>
          <a:xfrm>
            <a:off x="2960914" y="5370286"/>
            <a:ext cx="3367315" cy="59508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A5C6ACD8-BAD0-46D1-8C2C-9B349609F357}"/>
              </a:ext>
            </a:extLst>
          </p:cNvPr>
          <p:cNvSpPr/>
          <p:nvPr/>
        </p:nvSpPr>
        <p:spPr>
          <a:xfrm>
            <a:off x="10189029" y="4978400"/>
            <a:ext cx="1879451" cy="12192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C0B1A673-5C64-4275-BC6F-A13611674258}"/>
              </a:ext>
            </a:extLst>
          </p:cNvPr>
          <p:cNvSpPr/>
          <p:nvPr/>
        </p:nvSpPr>
        <p:spPr>
          <a:xfrm>
            <a:off x="4412343" y="3294743"/>
            <a:ext cx="2119086" cy="59508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245430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A7449-CE32-4F8C-92C1-26506750D817}"/>
              </a:ext>
            </a:extLst>
          </p:cNvPr>
          <p:cNvSpPr>
            <a:spLocks noGrp="1"/>
          </p:cNvSpPr>
          <p:nvPr>
            <p:ph type="title"/>
          </p:nvPr>
        </p:nvSpPr>
        <p:spPr>
          <a:xfrm>
            <a:off x="838199" y="291090"/>
            <a:ext cx="10515599" cy="932688"/>
          </a:xfrm>
        </p:spPr>
        <p:txBody>
          <a:bodyPr vert="horz" lIns="91440" tIns="45720" rIns="91440" bIns="45720" rtlCol="0" anchor="b">
            <a:normAutofit/>
          </a:bodyPr>
          <a:lstStyle/>
          <a:p>
            <a:r>
              <a:rPr lang="en-US" sz="5400" kern="1200" dirty="0">
                <a:solidFill>
                  <a:schemeClr val="tx1"/>
                </a:solidFill>
                <a:latin typeface="+mj-lt"/>
                <a:ea typeface="+mj-ea"/>
                <a:cs typeface="+mj-cs"/>
              </a:rPr>
              <a:t>Saving your search history</a:t>
            </a:r>
          </a:p>
        </p:txBody>
      </p:sp>
      <p:pic>
        <p:nvPicPr>
          <p:cNvPr id="5" name="Picture 4">
            <a:extLst>
              <a:ext uri="{FF2B5EF4-FFF2-40B4-BE49-F238E27FC236}">
                <a16:creationId xmlns:a16="http://schemas.microsoft.com/office/drawing/2014/main" id="{E55A8C8B-B683-45B3-B6B7-5993504CA968}"/>
              </a:ext>
            </a:extLst>
          </p:cNvPr>
          <p:cNvPicPr>
            <a:picLocks noChangeAspect="1"/>
          </p:cNvPicPr>
          <p:nvPr/>
        </p:nvPicPr>
        <p:blipFill>
          <a:blip r:embed="rId3"/>
          <a:stretch>
            <a:fillRect/>
          </a:stretch>
        </p:blipFill>
        <p:spPr>
          <a:xfrm>
            <a:off x="185057" y="1683367"/>
            <a:ext cx="10515599" cy="3785614"/>
          </a:xfrm>
          <a:prstGeom prst="rect">
            <a:avLst/>
          </a:prstGeom>
          <a:ln>
            <a:solidFill>
              <a:schemeClr val="tx1"/>
            </a:solidFill>
          </a:ln>
        </p:spPr>
      </p:pic>
      <p:sp>
        <p:nvSpPr>
          <p:cNvPr id="6" name="Oval 5">
            <a:extLst>
              <a:ext uri="{FF2B5EF4-FFF2-40B4-BE49-F238E27FC236}">
                <a16:creationId xmlns:a16="http://schemas.microsoft.com/office/drawing/2014/main" id="{539578B4-CBD8-49E0-A0F4-B0B99DD55166}"/>
              </a:ext>
            </a:extLst>
          </p:cNvPr>
          <p:cNvSpPr/>
          <p:nvPr/>
        </p:nvSpPr>
        <p:spPr>
          <a:xfrm>
            <a:off x="203200" y="4630057"/>
            <a:ext cx="3991429" cy="93268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F773D89F-FE28-4A4E-8FA5-966327EE5540}"/>
              </a:ext>
            </a:extLst>
          </p:cNvPr>
          <p:cNvPicPr>
            <a:picLocks noChangeAspect="1"/>
          </p:cNvPicPr>
          <p:nvPr/>
        </p:nvPicPr>
        <p:blipFill>
          <a:blip r:embed="rId4"/>
          <a:stretch>
            <a:fillRect/>
          </a:stretch>
        </p:blipFill>
        <p:spPr>
          <a:xfrm>
            <a:off x="5689598" y="3780752"/>
            <a:ext cx="5893108" cy="2631298"/>
          </a:xfrm>
          <a:prstGeom prst="rect">
            <a:avLst/>
          </a:prstGeom>
          <a:ln>
            <a:solidFill>
              <a:schemeClr val="tx1"/>
            </a:solidFill>
          </a:ln>
        </p:spPr>
      </p:pic>
    </p:spTree>
    <p:extLst>
      <p:ext uri="{BB962C8B-B14F-4D97-AF65-F5344CB8AC3E}">
        <p14:creationId xmlns:p14="http://schemas.microsoft.com/office/powerpoint/2010/main" val="42450328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1AD037A-E2B1-4576-8A2B-A1239B1D8B3A}"/>
              </a:ext>
            </a:extLst>
          </p:cNvPr>
          <p:cNvSpPr>
            <a:spLocks noGrp="1"/>
          </p:cNvSpPr>
          <p:nvPr>
            <p:ph type="title"/>
          </p:nvPr>
        </p:nvSpPr>
        <p:spPr/>
        <p:txBody>
          <a:bodyPr/>
          <a:lstStyle/>
          <a:p>
            <a:r>
              <a:rPr lang="en-GB" dirty="0"/>
              <a:t>Principles of searching</a:t>
            </a:r>
          </a:p>
        </p:txBody>
      </p:sp>
      <p:sp>
        <p:nvSpPr>
          <p:cNvPr id="5" name="Text Placeholder 4">
            <a:extLst>
              <a:ext uri="{FF2B5EF4-FFF2-40B4-BE49-F238E27FC236}">
                <a16:creationId xmlns:a16="http://schemas.microsoft.com/office/drawing/2014/main" id="{37D875DE-6779-43F9-81B7-64F41B0BD04F}"/>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9438684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4A1D4-1F24-4239-A5B5-0CEA72751146}"/>
              </a:ext>
            </a:extLst>
          </p:cNvPr>
          <p:cNvSpPr>
            <a:spLocks noGrp="1"/>
          </p:cNvSpPr>
          <p:nvPr>
            <p:ph type="title"/>
          </p:nvPr>
        </p:nvSpPr>
        <p:spPr/>
        <p:txBody>
          <a:bodyPr/>
          <a:lstStyle/>
          <a:p>
            <a:r>
              <a:rPr lang="en-GB" dirty="0"/>
              <a:t>Making the most of ProQuest</a:t>
            </a:r>
          </a:p>
        </p:txBody>
      </p:sp>
      <p:sp>
        <p:nvSpPr>
          <p:cNvPr id="3" name="Text Placeholder 2">
            <a:extLst>
              <a:ext uri="{FF2B5EF4-FFF2-40B4-BE49-F238E27FC236}">
                <a16:creationId xmlns:a16="http://schemas.microsoft.com/office/drawing/2014/main" id="{251C0340-0C6E-476D-8462-DA74804CD1D3}"/>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57371726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0B6A0-4DD5-47D5-B64E-7D91BA3A2E8F}"/>
              </a:ext>
            </a:extLst>
          </p:cNvPr>
          <p:cNvSpPr>
            <a:spLocks noGrp="1"/>
          </p:cNvSpPr>
          <p:nvPr>
            <p:ph type="title"/>
          </p:nvPr>
        </p:nvSpPr>
        <p:spPr>
          <a:xfrm>
            <a:off x="838199" y="291090"/>
            <a:ext cx="10515599" cy="932688"/>
          </a:xfrm>
        </p:spPr>
        <p:txBody>
          <a:bodyPr vert="horz" lIns="91440" tIns="45720" rIns="91440" bIns="45720" rtlCol="0" anchor="b">
            <a:normAutofit/>
          </a:bodyPr>
          <a:lstStyle/>
          <a:p>
            <a:r>
              <a:rPr lang="en-US" sz="5400" kern="1200" dirty="0">
                <a:solidFill>
                  <a:schemeClr val="tx1"/>
                </a:solidFill>
                <a:latin typeface="+mj-lt"/>
                <a:ea typeface="+mj-ea"/>
                <a:cs typeface="+mj-cs"/>
              </a:rPr>
              <a:t>Searching by subject heading</a:t>
            </a:r>
          </a:p>
        </p:txBody>
      </p:sp>
      <p:pic>
        <p:nvPicPr>
          <p:cNvPr id="7" name="Picture 6">
            <a:extLst>
              <a:ext uri="{FF2B5EF4-FFF2-40B4-BE49-F238E27FC236}">
                <a16:creationId xmlns:a16="http://schemas.microsoft.com/office/drawing/2014/main" id="{40B1F9A5-ECC9-41F2-B17F-DD8B9D5FA4D9}"/>
              </a:ext>
            </a:extLst>
          </p:cNvPr>
          <p:cNvPicPr>
            <a:picLocks noChangeAspect="1"/>
          </p:cNvPicPr>
          <p:nvPr/>
        </p:nvPicPr>
        <p:blipFill>
          <a:blip r:embed="rId3"/>
          <a:stretch>
            <a:fillRect/>
          </a:stretch>
        </p:blipFill>
        <p:spPr>
          <a:xfrm>
            <a:off x="635978" y="1456006"/>
            <a:ext cx="10920039" cy="4941535"/>
          </a:xfrm>
          <a:prstGeom prst="rect">
            <a:avLst/>
          </a:prstGeom>
          <a:ln>
            <a:solidFill>
              <a:schemeClr val="tx1"/>
            </a:solidFill>
          </a:ln>
        </p:spPr>
      </p:pic>
      <p:sp>
        <p:nvSpPr>
          <p:cNvPr id="8" name="Oval 7">
            <a:extLst>
              <a:ext uri="{FF2B5EF4-FFF2-40B4-BE49-F238E27FC236}">
                <a16:creationId xmlns:a16="http://schemas.microsoft.com/office/drawing/2014/main" id="{5F1A077C-1396-4AB2-A457-EED4B89FE3FF}"/>
              </a:ext>
            </a:extLst>
          </p:cNvPr>
          <p:cNvSpPr/>
          <p:nvPr/>
        </p:nvSpPr>
        <p:spPr>
          <a:xfrm>
            <a:off x="4325258" y="2322286"/>
            <a:ext cx="885371" cy="56605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170029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37529B1-9A24-4EDC-B0D5-94B4F3545ACF}"/>
              </a:ext>
            </a:extLst>
          </p:cNvPr>
          <p:cNvPicPr>
            <a:picLocks noChangeAspect="1"/>
          </p:cNvPicPr>
          <p:nvPr/>
        </p:nvPicPr>
        <p:blipFill>
          <a:blip r:embed="rId3"/>
          <a:stretch>
            <a:fillRect/>
          </a:stretch>
        </p:blipFill>
        <p:spPr>
          <a:xfrm>
            <a:off x="2327009" y="-41469"/>
            <a:ext cx="7832991" cy="6689011"/>
          </a:xfrm>
          <a:prstGeom prst="rect">
            <a:avLst/>
          </a:prstGeom>
        </p:spPr>
      </p:pic>
      <p:sp>
        <p:nvSpPr>
          <p:cNvPr id="7" name="Oval 6">
            <a:extLst>
              <a:ext uri="{FF2B5EF4-FFF2-40B4-BE49-F238E27FC236}">
                <a16:creationId xmlns:a16="http://schemas.microsoft.com/office/drawing/2014/main" id="{790BCF9B-47A6-4E0C-B0BD-218D120FDE0E}"/>
              </a:ext>
            </a:extLst>
          </p:cNvPr>
          <p:cNvSpPr/>
          <p:nvPr/>
        </p:nvSpPr>
        <p:spPr>
          <a:xfrm>
            <a:off x="5254171" y="2888343"/>
            <a:ext cx="841829" cy="7112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79428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62D58-4353-4F2A-A792-8C2EA4F32241}"/>
              </a:ext>
            </a:extLst>
          </p:cNvPr>
          <p:cNvSpPr>
            <a:spLocks noGrp="1"/>
          </p:cNvSpPr>
          <p:nvPr>
            <p:ph type="title"/>
          </p:nvPr>
        </p:nvSpPr>
        <p:spPr>
          <a:xfrm>
            <a:off x="838199" y="291090"/>
            <a:ext cx="10515599" cy="932688"/>
          </a:xfrm>
        </p:spPr>
        <p:txBody>
          <a:bodyPr vert="horz" lIns="91440" tIns="45720" rIns="91440" bIns="45720" rtlCol="0" anchor="b">
            <a:normAutofit/>
          </a:bodyPr>
          <a:lstStyle/>
          <a:p>
            <a:r>
              <a:rPr lang="en-US" sz="5400" kern="1200" dirty="0" err="1">
                <a:solidFill>
                  <a:schemeClr val="tx1"/>
                </a:solidFill>
                <a:latin typeface="+mj-lt"/>
                <a:ea typeface="+mj-ea"/>
                <a:cs typeface="+mj-cs"/>
              </a:rPr>
              <a:t>Textword</a:t>
            </a:r>
            <a:r>
              <a:rPr lang="en-US" sz="5400" kern="1200" dirty="0">
                <a:solidFill>
                  <a:schemeClr val="tx1"/>
                </a:solidFill>
                <a:latin typeface="+mj-lt"/>
                <a:ea typeface="+mj-ea"/>
                <a:cs typeface="+mj-cs"/>
              </a:rPr>
              <a:t> searching</a:t>
            </a:r>
          </a:p>
        </p:txBody>
      </p:sp>
      <p:pic>
        <p:nvPicPr>
          <p:cNvPr id="5" name="Picture 4">
            <a:extLst>
              <a:ext uri="{FF2B5EF4-FFF2-40B4-BE49-F238E27FC236}">
                <a16:creationId xmlns:a16="http://schemas.microsoft.com/office/drawing/2014/main" id="{A764DC37-2C25-476F-8D32-D8A62C9F9FB8}"/>
              </a:ext>
            </a:extLst>
          </p:cNvPr>
          <p:cNvPicPr>
            <a:picLocks noChangeAspect="1"/>
          </p:cNvPicPr>
          <p:nvPr/>
        </p:nvPicPr>
        <p:blipFill>
          <a:blip r:embed="rId3"/>
          <a:stretch>
            <a:fillRect/>
          </a:stretch>
        </p:blipFill>
        <p:spPr>
          <a:xfrm>
            <a:off x="838200" y="1967909"/>
            <a:ext cx="10515599" cy="4232529"/>
          </a:xfrm>
          <a:prstGeom prst="rect">
            <a:avLst/>
          </a:prstGeom>
        </p:spPr>
      </p:pic>
    </p:spTree>
    <p:extLst>
      <p:ext uri="{BB962C8B-B14F-4D97-AF65-F5344CB8AC3E}">
        <p14:creationId xmlns:p14="http://schemas.microsoft.com/office/powerpoint/2010/main" val="27508160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49958-FEFE-4B67-9509-971CDA448154}"/>
              </a:ext>
            </a:extLst>
          </p:cNvPr>
          <p:cNvSpPr>
            <a:spLocks noGrp="1"/>
          </p:cNvSpPr>
          <p:nvPr>
            <p:ph type="title"/>
          </p:nvPr>
        </p:nvSpPr>
        <p:spPr>
          <a:xfrm>
            <a:off x="838199" y="291090"/>
            <a:ext cx="10515599" cy="932688"/>
          </a:xfrm>
        </p:spPr>
        <p:txBody>
          <a:bodyPr vert="horz" lIns="91440" tIns="45720" rIns="91440" bIns="45720" rtlCol="0" anchor="b">
            <a:normAutofit/>
          </a:bodyPr>
          <a:lstStyle/>
          <a:p>
            <a:r>
              <a:rPr lang="en-US" sz="5400" kern="1200" dirty="0">
                <a:solidFill>
                  <a:schemeClr val="tx1"/>
                </a:solidFill>
                <a:latin typeface="+mj-lt"/>
                <a:ea typeface="+mj-ea"/>
                <a:cs typeface="+mj-cs"/>
              </a:rPr>
              <a:t>Search by field (</a:t>
            </a:r>
            <a:r>
              <a:rPr lang="en-US" sz="5400" kern="1200" dirty="0" err="1">
                <a:solidFill>
                  <a:schemeClr val="tx1"/>
                </a:solidFill>
                <a:latin typeface="+mj-lt"/>
                <a:ea typeface="+mj-ea"/>
                <a:cs typeface="+mj-cs"/>
              </a:rPr>
              <a:t>eg</a:t>
            </a:r>
            <a:r>
              <a:rPr lang="en-US" sz="5400" kern="1200" dirty="0">
                <a:solidFill>
                  <a:schemeClr val="tx1"/>
                </a:solidFill>
                <a:latin typeface="+mj-lt"/>
                <a:ea typeface="+mj-ea"/>
                <a:cs typeface="+mj-cs"/>
              </a:rPr>
              <a:t> Author)</a:t>
            </a:r>
          </a:p>
        </p:txBody>
      </p:sp>
      <p:pic>
        <p:nvPicPr>
          <p:cNvPr id="5" name="Picture 4">
            <a:extLst>
              <a:ext uri="{FF2B5EF4-FFF2-40B4-BE49-F238E27FC236}">
                <a16:creationId xmlns:a16="http://schemas.microsoft.com/office/drawing/2014/main" id="{C6DCBAF5-9B47-4A41-B0C8-5CA620DF170E}"/>
              </a:ext>
            </a:extLst>
          </p:cNvPr>
          <p:cNvPicPr>
            <a:picLocks noChangeAspect="1"/>
          </p:cNvPicPr>
          <p:nvPr/>
        </p:nvPicPr>
        <p:blipFill rotWithShape="1">
          <a:blip r:embed="rId3"/>
          <a:srcRect t="14815" r="2024" b="6667"/>
          <a:stretch/>
        </p:blipFill>
        <p:spPr>
          <a:xfrm>
            <a:off x="1277256" y="1332808"/>
            <a:ext cx="9710057" cy="5461907"/>
          </a:xfrm>
          <a:prstGeom prst="rect">
            <a:avLst/>
          </a:prstGeom>
        </p:spPr>
      </p:pic>
    </p:spTree>
    <p:extLst>
      <p:ext uri="{BB962C8B-B14F-4D97-AF65-F5344CB8AC3E}">
        <p14:creationId xmlns:p14="http://schemas.microsoft.com/office/powerpoint/2010/main" val="23598888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F7030-7223-4EB0-88CF-1E238DCF46AB}"/>
              </a:ext>
            </a:extLst>
          </p:cNvPr>
          <p:cNvSpPr>
            <a:spLocks noGrp="1"/>
          </p:cNvSpPr>
          <p:nvPr>
            <p:ph type="title"/>
          </p:nvPr>
        </p:nvSpPr>
        <p:spPr>
          <a:xfrm>
            <a:off x="838199" y="291090"/>
            <a:ext cx="10515599" cy="932688"/>
          </a:xfrm>
        </p:spPr>
        <p:txBody>
          <a:bodyPr vert="horz" lIns="91440" tIns="45720" rIns="91440" bIns="45720" rtlCol="0" anchor="b">
            <a:normAutofit/>
          </a:bodyPr>
          <a:lstStyle/>
          <a:p>
            <a:r>
              <a:rPr lang="en-US" sz="5400" kern="1200" dirty="0">
                <a:solidFill>
                  <a:schemeClr val="tx1"/>
                </a:solidFill>
                <a:latin typeface="+mj-lt"/>
                <a:ea typeface="+mj-ea"/>
                <a:cs typeface="+mj-cs"/>
              </a:rPr>
              <a:t>Combining your searches</a:t>
            </a:r>
          </a:p>
        </p:txBody>
      </p:sp>
      <p:pic>
        <p:nvPicPr>
          <p:cNvPr id="5" name="Picture 4">
            <a:extLst>
              <a:ext uri="{FF2B5EF4-FFF2-40B4-BE49-F238E27FC236}">
                <a16:creationId xmlns:a16="http://schemas.microsoft.com/office/drawing/2014/main" id="{0C17D8A3-670F-4019-9F07-3F4B933E285B}"/>
              </a:ext>
            </a:extLst>
          </p:cNvPr>
          <p:cNvPicPr>
            <a:picLocks noChangeAspect="1"/>
          </p:cNvPicPr>
          <p:nvPr/>
        </p:nvPicPr>
        <p:blipFill>
          <a:blip r:embed="rId3"/>
          <a:stretch>
            <a:fillRect/>
          </a:stretch>
        </p:blipFill>
        <p:spPr>
          <a:xfrm>
            <a:off x="838200" y="1915332"/>
            <a:ext cx="10515599" cy="4337684"/>
          </a:xfrm>
          <a:prstGeom prst="rect">
            <a:avLst/>
          </a:prstGeom>
        </p:spPr>
      </p:pic>
    </p:spTree>
    <p:extLst>
      <p:ext uri="{BB962C8B-B14F-4D97-AF65-F5344CB8AC3E}">
        <p14:creationId xmlns:p14="http://schemas.microsoft.com/office/powerpoint/2010/main" val="2937643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F551D3-86B9-479B-BE49-B49571E9B0A8}"/>
              </a:ext>
            </a:extLst>
          </p:cNvPr>
          <p:cNvSpPr>
            <a:spLocks noGrp="1"/>
          </p:cNvSpPr>
          <p:nvPr>
            <p:ph type="title"/>
          </p:nvPr>
        </p:nvSpPr>
        <p:spPr>
          <a:xfrm>
            <a:off x="838199" y="291090"/>
            <a:ext cx="10515599" cy="932688"/>
          </a:xfrm>
        </p:spPr>
        <p:txBody>
          <a:bodyPr vert="horz" lIns="91440" tIns="45720" rIns="91440" bIns="45720" rtlCol="0" anchor="b">
            <a:normAutofit/>
          </a:bodyPr>
          <a:lstStyle/>
          <a:p>
            <a:r>
              <a:rPr lang="en-US" sz="5400" kern="1200" dirty="0">
                <a:solidFill>
                  <a:schemeClr val="tx1"/>
                </a:solidFill>
                <a:latin typeface="+mj-lt"/>
                <a:ea typeface="+mj-ea"/>
                <a:cs typeface="+mj-cs"/>
              </a:rPr>
              <a:t>Refining and reviewing your results</a:t>
            </a:r>
          </a:p>
        </p:txBody>
      </p:sp>
      <p:pic>
        <p:nvPicPr>
          <p:cNvPr id="10" name="Picture 9">
            <a:extLst>
              <a:ext uri="{FF2B5EF4-FFF2-40B4-BE49-F238E27FC236}">
                <a16:creationId xmlns:a16="http://schemas.microsoft.com/office/drawing/2014/main" id="{00DA9A33-66FB-4C02-941E-050AA40CFC57}"/>
              </a:ext>
            </a:extLst>
          </p:cNvPr>
          <p:cNvPicPr>
            <a:picLocks noChangeAspect="1"/>
          </p:cNvPicPr>
          <p:nvPr/>
        </p:nvPicPr>
        <p:blipFill>
          <a:blip r:embed="rId3"/>
          <a:stretch>
            <a:fillRect/>
          </a:stretch>
        </p:blipFill>
        <p:spPr>
          <a:xfrm>
            <a:off x="91764" y="1223778"/>
            <a:ext cx="12008467" cy="5416828"/>
          </a:xfrm>
          <a:prstGeom prst="rect">
            <a:avLst/>
          </a:prstGeom>
        </p:spPr>
      </p:pic>
      <p:sp>
        <p:nvSpPr>
          <p:cNvPr id="7" name="Oval 6">
            <a:extLst>
              <a:ext uri="{FF2B5EF4-FFF2-40B4-BE49-F238E27FC236}">
                <a16:creationId xmlns:a16="http://schemas.microsoft.com/office/drawing/2014/main" id="{8D8C3320-08BC-44E9-83A0-59F5BC90E8C1}"/>
              </a:ext>
            </a:extLst>
          </p:cNvPr>
          <p:cNvSpPr/>
          <p:nvPr/>
        </p:nvSpPr>
        <p:spPr>
          <a:xfrm>
            <a:off x="0" y="2792412"/>
            <a:ext cx="2002971" cy="127317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A7307D21-F9AA-46B3-9EB6-23F990A8248E}"/>
              </a:ext>
            </a:extLst>
          </p:cNvPr>
          <p:cNvSpPr/>
          <p:nvPr/>
        </p:nvSpPr>
        <p:spPr>
          <a:xfrm>
            <a:off x="2002971" y="4615543"/>
            <a:ext cx="928915" cy="65314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8CA723DD-B6FE-4803-87FA-786404E37567}"/>
              </a:ext>
            </a:extLst>
          </p:cNvPr>
          <p:cNvSpPr/>
          <p:nvPr/>
        </p:nvSpPr>
        <p:spPr>
          <a:xfrm>
            <a:off x="10595429" y="2792412"/>
            <a:ext cx="1504802" cy="79261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D1638D31-147A-4AB1-8B96-32C0362015FB}"/>
              </a:ext>
            </a:extLst>
          </p:cNvPr>
          <p:cNvSpPr/>
          <p:nvPr/>
        </p:nvSpPr>
        <p:spPr>
          <a:xfrm>
            <a:off x="10798629" y="5950857"/>
            <a:ext cx="1045028" cy="36285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2446CDAF-0638-4513-87AD-4C38C183C506}"/>
              </a:ext>
            </a:extLst>
          </p:cNvPr>
          <p:cNvSpPr/>
          <p:nvPr/>
        </p:nvSpPr>
        <p:spPr>
          <a:xfrm>
            <a:off x="10798629" y="1524000"/>
            <a:ext cx="798285" cy="63246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309949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84CD6-144B-40AA-ABF6-63FCE66A3A58}"/>
              </a:ext>
            </a:extLst>
          </p:cNvPr>
          <p:cNvSpPr>
            <a:spLocks noGrp="1"/>
          </p:cNvSpPr>
          <p:nvPr>
            <p:ph type="title"/>
          </p:nvPr>
        </p:nvSpPr>
        <p:spPr>
          <a:xfrm>
            <a:off x="838199" y="291090"/>
            <a:ext cx="10515599" cy="932688"/>
          </a:xfrm>
        </p:spPr>
        <p:txBody>
          <a:bodyPr vert="horz" lIns="91440" tIns="45720" rIns="91440" bIns="45720" rtlCol="0" anchor="b">
            <a:normAutofit/>
          </a:bodyPr>
          <a:lstStyle/>
          <a:p>
            <a:r>
              <a:rPr lang="en-US" sz="5400" kern="1200" dirty="0">
                <a:solidFill>
                  <a:schemeClr val="tx1"/>
                </a:solidFill>
                <a:latin typeface="+mj-lt"/>
                <a:ea typeface="+mj-ea"/>
                <a:cs typeface="+mj-cs"/>
              </a:rPr>
              <a:t>Saving your search history</a:t>
            </a:r>
          </a:p>
        </p:txBody>
      </p:sp>
      <p:pic>
        <p:nvPicPr>
          <p:cNvPr id="5" name="Picture 4">
            <a:extLst>
              <a:ext uri="{FF2B5EF4-FFF2-40B4-BE49-F238E27FC236}">
                <a16:creationId xmlns:a16="http://schemas.microsoft.com/office/drawing/2014/main" id="{F7B73F48-81AF-40F3-84E9-E7FE78409930}"/>
              </a:ext>
            </a:extLst>
          </p:cNvPr>
          <p:cNvPicPr>
            <a:picLocks noChangeAspect="1"/>
          </p:cNvPicPr>
          <p:nvPr/>
        </p:nvPicPr>
        <p:blipFill rotWithShape="1">
          <a:blip r:embed="rId3"/>
          <a:srcRect t="14815" r="1548" b="8783"/>
          <a:stretch/>
        </p:blipFill>
        <p:spPr>
          <a:xfrm>
            <a:off x="1306286" y="1455274"/>
            <a:ext cx="9463313" cy="5323113"/>
          </a:xfrm>
          <a:prstGeom prst="rect">
            <a:avLst/>
          </a:prstGeom>
        </p:spPr>
      </p:pic>
      <p:sp>
        <p:nvSpPr>
          <p:cNvPr id="6" name="Oval 5">
            <a:extLst>
              <a:ext uri="{FF2B5EF4-FFF2-40B4-BE49-F238E27FC236}">
                <a16:creationId xmlns:a16="http://schemas.microsoft.com/office/drawing/2014/main" id="{14CE6358-6DC0-4EFF-AC80-FE2B4DD12280}"/>
              </a:ext>
            </a:extLst>
          </p:cNvPr>
          <p:cNvSpPr/>
          <p:nvPr/>
        </p:nvSpPr>
        <p:spPr>
          <a:xfrm>
            <a:off x="9303657" y="2960914"/>
            <a:ext cx="1640114" cy="145142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6044329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DB021-D9B0-46D3-948C-EAAEDBFDAA89}"/>
              </a:ext>
            </a:extLst>
          </p:cNvPr>
          <p:cNvSpPr>
            <a:spLocks noGrp="1"/>
          </p:cNvSpPr>
          <p:nvPr>
            <p:ph type="title"/>
          </p:nvPr>
        </p:nvSpPr>
        <p:spPr/>
        <p:txBody>
          <a:bodyPr/>
          <a:lstStyle/>
          <a:p>
            <a:r>
              <a:rPr lang="en-GB" dirty="0"/>
              <a:t>For more information</a:t>
            </a:r>
          </a:p>
        </p:txBody>
      </p:sp>
      <p:sp>
        <p:nvSpPr>
          <p:cNvPr id="3" name="Text Placeholder 2">
            <a:extLst>
              <a:ext uri="{FF2B5EF4-FFF2-40B4-BE49-F238E27FC236}">
                <a16:creationId xmlns:a16="http://schemas.microsoft.com/office/drawing/2014/main" id="{495AA42C-242C-41C3-9A66-2174F875E526}"/>
              </a:ext>
            </a:extLst>
          </p:cNvPr>
          <p:cNvSpPr>
            <a:spLocks noGrp="1"/>
          </p:cNvSpPr>
          <p:nvPr>
            <p:ph type="body" idx="1"/>
          </p:nvPr>
        </p:nvSpPr>
        <p:spPr/>
        <p:txBody>
          <a:bodyPr>
            <a:normAutofit lnSpcReduction="10000"/>
          </a:bodyPr>
          <a:lstStyle/>
          <a:p>
            <a:r>
              <a:rPr lang="en-GB" sz="3200" dirty="0">
                <a:solidFill>
                  <a:schemeClr val="tx1"/>
                </a:solidFill>
              </a:rPr>
              <a:t>Go to</a:t>
            </a:r>
          </a:p>
          <a:p>
            <a:r>
              <a:rPr lang="en-GB" sz="3200" dirty="0">
                <a:hlinkClick r:id="rId2"/>
              </a:rPr>
              <a:t>https://library.nhs.uk/knowledgehub/resources-for-advanced-searching/</a:t>
            </a:r>
            <a:endParaRPr lang="en-GB" sz="3200" dirty="0"/>
          </a:p>
          <a:p>
            <a:endParaRPr lang="en-GB" dirty="0"/>
          </a:p>
        </p:txBody>
      </p:sp>
    </p:spTree>
    <p:extLst>
      <p:ext uri="{BB962C8B-B14F-4D97-AF65-F5344CB8AC3E}">
        <p14:creationId xmlns:p14="http://schemas.microsoft.com/office/powerpoint/2010/main" val="2125556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2DB471-D043-48AB-9CD8-39064FC1A1F7}"/>
              </a:ext>
            </a:extLst>
          </p:cNvPr>
          <p:cNvSpPr>
            <a:spLocks noGrp="1"/>
          </p:cNvSpPr>
          <p:nvPr>
            <p:ph type="title"/>
          </p:nvPr>
        </p:nvSpPr>
        <p:spPr/>
        <p:txBody>
          <a:bodyPr/>
          <a:lstStyle/>
          <a:p>
            <a:r>
              <a:rPr lang="en-GB" dirty="0"/>
              <a:t>What is a literature search?</a:t>
            </a:r>
          </a:p>
        </p:txBody>
      </p:sp>
      <p:sp>
        <p:nvSpPr>
          <p:cNvPr id="5" name="Content Placeholder 4">
            <a:extLst>
              <a:ext uri="{FF2B5EF4-FFF2-40B4-BE49-F238E27FC236}">
                <a16:creationId xmlns:a16="http://schemas.microsoft.com/office/drawing/2014/main" id="{45A4B76D-D55D-4C67-B34B-01C21575FC68}"/>
              </a:ext>
            </a:extLst>
          </p:cNvPr>
          <p:cNvSpPr>
            <a:spLocks noGrp="1"/>
          </p:cNvSpPr>
          <p:nvPr>
            <p:ph idx="1"/>
          </p:nvPr>
        </p:nvSpPr>
        <p:spPr/>
        <p:txBody>
          <a:bodyPr/>
          <a:lstStyle/>
          <a:p>
            <a:r>
              <a:rPr lang="en-GB" dirty="0"/>
              <a:t>An organised search to find information relevant to your question</a:t>
            </a:r>
          </a:p>
          <a:p>
            <a:r>
              <a:rPr lang="en-GB" dirty="0"/>
              <a:t>To do a good literature search you will need to:</a:t>
            </a:r>
          </a:p>
          <a:p>
            <a:pPr lvl="1"/>
            <a:r>
              <a:rPr lang="en-GB" dirty="0"/>
              <a:t>Define your question</a:t>
            </a:r>
          </a:p>
          <a:p>
            <a:pPr lvl="1"/>
            <a:r>
              <a:rPr lang="en-GB" dirty="0"/>
              <a:t>Decide where to look for information</a:t>
            </a:r>
          </a:p>
          <a:p>
            <a:pPr lvl="1"/>
            <a:r>
              <a:rPr lang="en-GB" dirty="0"/>
              <a:t>Develop a search strategy</a:t>
            </a:r>
          </a:p>
          <a:p>
            <a:pPr lvl="1"/>
            <a:r>
              <a:rPr lang="en-GB" dirty="0"/>
              <a:t>Apply your search strategy to your chosen resources</a:t>
            </a:r>
          </a:p>
          <a:p>
            <a:pPr lvl="1"/>
            <a:r>
              <a:rPr lang="en-GB" dirty="0"/>
              <a:t>Refine your strategy</a:t>
            </a:r>
          </a:p>
          <a:p>
            <a:pPr lvl="1"/>
            <a:r>
              <a:rPr lang="en-GB" dirty="0"/>
              <a:t>Save your results</a:t>
            </a:r>
          </a:p>
          <a:p>
            <a:pPr lvl="1"/>
            <a:r>
              <a:rPr lang="en-GB" dirty="0"/>
              <a:t>Document your search process</a:t>
            </a:r>
          </a:p>
          <a:p>
            <a:r>
              <a:rPr lang="en-GB" dirty="0"/>
              <a:t>Searching is a craft – it takes time to do it well!</a:t>
            </a:r>
          </a:p>
          <a:p>
            <a:pPr lvl="1"/>
            <a:endParaRPr lang="en-GB" dirty="0"/>
          </a:p>
        </p:txBody>
      </p:sp>
    </p:spTree>
    <p:extLst>
      <p:ext uri="{BB962C8B-B14F-4D97-AF65-F5344CB8AC3E}">
        <p14:creationId xmlns:p14="http://schemas.microsoft.com/office/powerpoint/2010/main" val="682271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DA6B4D3-8918-4174-9775-4DF0CAFAE958}"/>
              </a:ext>
            </a:extLst>
          </p:cNvPr>
          <p:cNvSpPr>
            <a:spLocks noGrp="1"/>
          </p:cNvSpPr>
          <p:nvPr>
            <p:ph type="title"/>
          </p:nvPr>
        </p:nvSpPr>
        <p:spPr/>
        <p:txBody>
          <a:bodyPr/>
          <a:lstStyle/>
          <a:p>
            <a:r>
              <a:rPr lang="en-GB" dirty="0"/>
              <a:t>Defining your question</a:t>
            </a:r>
          </a:p>
        </p:txBody>
      </p:sp>
      <p:sp>
        <p:nvSpPr>
          <p:cNvPr id="5" name="Content Placeholder 4">
            <a:extLst>
              <a:ext uri="{FF2B5EF4-FFF2-40B4-BE49-F238E27FC236}">
                <a16:creationId xmlns:a16="http://schemas.microsoft.com/office/drawing/2014/main" id="{23D058DA-4434-4194-8B76-4D0DAC22B529}"/>
              </a:ext>
            </a:extLst>
          </p:cNvPr>
          <p:cNvSpPr>
            <a:spLocks noGrp="1"/>
          </p:cNvSpPr>
          <p:nvPr>
            <p:ph idx="1"/>
          </p:nvPr>
        </p:nvSpPr>
        <p:spPr/>
        <p:txBody>
          <a:bodyPr>
            <a:normAutofit/>
          </a:bodyPr>
          <a:lstStyle/>
          <a:p>
            <a:pPr marL="171450" indent="-171450">
              <a:buFont typeface="Arial" panose="020B0604020202020204" pitchFamily="34" charset="0"/>
              <a:buChar char="•"/>
            </a:pPr>
            <a:r>
              <a:rPr lang="en-GB" dirty="0"/>
              <a:t>Having a clearly defined question will help you to structure your search</a:t>
            </a:r>
          </a:p>
          <a:p>
            <a:pPr marL="171450" indent="-171450">
              <a:buFont typeface="Arial" panose="020B0604020202020204" pitchFamily="34" charset="0"/>
              <a:buChar char="•"/>
            </a:pPr>
            <a:r>
              <a:rPr lang="en-GB" dirty="0"/>
              <a:t>It will also make it easier to decide which of your search results you want to keep</a:t>
            </a:r>
          </a:p>
          <a:p>
            <a:pPr marL="171450" indent="-171450">
              <a:buFont typeface="Arial" panose="020B0604020202020204" pitchFamily="34" charset="0"/>
              <a:buChar char="•"/>
            </a:pPr>
            <a:r>
              <a:rPr lang="en-GB" dirty="0"/>
              <a:t>Use a recognised model to help you define your question and identify searchable elements</a:t>
            </a:r>
          </a:p>
        </p:txBody>
      </p:sp>
    </p:spTree>
    <p:extLst>
      <p:ext uri="{BB962C8B-B14F-4D97-AF65-F5344CB8AC3E}">
        <p14:creationId xmlns:p14="http://schemas.microsoft.com/office/powerpoint/2010/main" val="27159212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A09024-1B41-4E00-A9EE-DA988B62B521}"/>
              </a:ext>
            </a:extLst>
          </p:cNvPr>
          <p:cNvSpPr>
            <a:spLocks noGrp="1"/>
          </p:cNvSpPr>
          <p:nvPr>
            <p:ph type="title"/>
          </p:nvPr>
        </p:nvSpPr>
        <p:spPr/>
        <p:txBody>
          <a:bodyPr/>
          <a:lstStyle/>
          <a:p>
            <a:r>
              <a:rPr lang="en-GB" dirty="0"/>
              <a:t>Search models</a:t>
            </a:r>
          </a:p>
        </p:txBody>
      </p:sp>
      <p:sp>
        <p:nvSpPr>
          <p:cNvPr id="4" name="Text Placeholder 3">
            <a:extLst>
              <a:ext uri="{FF2B5EF4-FFF2-40B4-BE49-F238E27FC236}">
                <a16:creationId xmlns:a16="http://schemas.microsoft.com/office/drawing/2014/main" id="{80F15EE4-6FA5-4D15-AC9C-5F6A4CE6039E}"/>
              </a:ext>
            </a:extLst>
          </p:cNvPr>
          <p:cNvSpPr>
            <a:spLocks noGrp="1"/>
          </p:cNvSpPr>
          <p:nvPr>
            <p:ph type="body" idx="1"/>
          </p:nvPr>
        </p:nvSpPr>
        <p:spPr/>
        <p:txBody>
          <a:bodyPr/>
          <a:lstStyle/>
          <a:p>
            <a:r>
              <a:rPr lang="en-GB" dirty="0"/>
              <a:t>PICO</a:t>
            </a:r>
          </a:p>
        </p:txBody>
      </p:sp>
      <p:graphicFrame>
        <p:nvGraphicFramePr>
          <p:cNvPr id="8" name="Table 8">
            <a:extLst>
              <a:ext uri="{FF2B5EF4-FFF2-40B4-BE49-F238E27FC236}">
                <a16:creationId xmlns:a16="http://schemas.microsoft.com/office/drawing/2014/main" id="{58A04519-D669-45FD-8AE4-A9587CAD6723}"/>
              </a:ext>
            </a:extLst>
          </p:cNvPr>
          <p:cNvGraphicFramePr>
            <a:graphicFrameLocks noGrp="1"/>
          </p:cNvGraphicFramePr>
          <p:nvPr>
            <p:ph sz="half" idx="2"/>
            <p:extLst>
              <p:ext uri="{D42A27DB-BD31-4B8C-83A1-F6EECF244321}">
                <p14:modId xmlns:p14="http://schemas.microsoft.com/office/powerpoint/2010/main" val="3304018222"/>
              </p:ext>
            </p:extLst>
          </p:nvPr>
        </p:nvGraphicFramePr>
        <p:xfrm>
          <a:off x="839788" y="2505075"/>
          <a:ext cx="5157786" cy="1483360"/>
        </p:xfrm>
        <a:graphic>
          <a:graphicData uri="http://schemas.openxmlformats.org/drawingml/2006/table">
            <a:tbl>
              <a:tblPr firstRow="1" bandRow="1">
                <a:tableStyleId>{5940675A-B579-460E-94D1-54222C63F5DA}</a:tableStyleId>
              </a:tblPr>
              <a:tblGrid>
                <a:gridCol w="1859345">
                  <a:extLst>
                    <a:ext uri="{9D8B030D-6E8A-4147-A177-3AD203B41FA5}">
                      <a16:colId xmlns:a16="http://schemas.microsoft.com/office/drawing/2014/main" val="2693381487"/>
                    </a:ext>
                  </a:extLst>
                </a:gridCol>
                <a:gridCol w="3298441">
                  <a:extLst>
                    <a:ext uri="{9D8B030D-6E8A-4147-A177-3AD203B41FA5}">
                      <a16:colId xmlns:a16="http://schemas.microsoft.com/office/drawing/2014/main" val="2221120727"/>
                    </a:ext>
                  </a:extLst>
                </a:gridCol>
              </a:tblGrid>
              <a:tr h="370840">
                <a:tc>
                  <a:txBody>
                    <a:bodyPr/>
                    <a:lstStyle/>
                    <a:p>
                      <a:r>
                        <a:rPr lang="en-GB" dirty="0"/>
                        <a:t>Patient</a:t>
                      </a:r>
                    </a:p>
                  </a:txBody>
                  <a:tcPr>
                    <a:noFill/>
                  </a:tcPr>
                </a:tc>
                <a:tc>
                  <a:txBody>
                    <a:bodyPr/>
                    <a:lstStyle/>
                    <a:p>
                      <a:r>
                        <a:rPr lang="en-GB" dirty="0"/>
                        <a:t>People with gestational diabetes</a:t>
                      </a:r>
                    </a:p>
                  </a:txBody>
                  <a:tcPr>
                    <a:noFill/>
                  </a:tcPr>
                </a:tc>
                <a:extLst>
                  <a:ext uri="{0D108BD9-81ED-4DB2-BD59-A6C34878D82A}">
                    <a16:rowId xmlns:a16="http://schemas.microsoft.com/office/drawing/2014/main" val="2220819030"/>
                  </a:ext>
                </a:extLst>
              </a:tr>
              <a:tr h="370840">
                <a:tc>
                  <a:txBody>
                    <a:bodyPr/>
                    <a:lstStyle/>
                    <a:p>
                      <a:r>
                        <a:rPr lang="en-GB" dirty="0"/>
                        <a:t>Intervention</a:t>
                      </a:r>
                    </a:p>
                  </a:txBody>
                  <a:tcPr>
                    <a:noFill/>
                  </a:tcPr>
                </a:tc>
                <a:tc>
                  <a:txBody>
                    <a:bodyPr/>
                    <a:lstStyle/>
                    <a:p>
                      <a:r>
                        <a:rPr lang="en-GB" dirty="0"/>
                        <a:t>Diet and exercise</a:t>
                      </a:r>
                    </a:p>
                  </a:txBody>
                  <a:tcPr>
                    <a:noFill/>
                  </a:tcPr>
                </a:tc>
                <a:extLst>
                  <a:ext uri="{0D108BD9-81ED-4DB2-BD59-A6C34878D82A}">
                    <a16:rowId xmlns:a16="http://schemas.microsoft.com/office/drawing/2014/main" val="2730130454"/>
                  </a:ext>
                </a:extLst>
              </a:tr>
              <a:tr h="370840">
                <a:tc>
                  <a:txBody>
                    <a:bodyPr/>
                    <a:lstStyle/>
                    <a:p>
                      <a:r>
                        <a:rPr lang="en-GB" dirty="0"/>
                        <a:t>Comparison</a:t>
                      </a:r>
                    </a:p>
                  </a:txBody>
                  <a:tcPr>
                    <a:noFill/>
                  </a:tcPr>
                </a:tc>
                <a:tc>
                  <a:txBody>
                    <a:bodyPr/>
                    <a:lstStyle/>
                    <a:p>
                      <a:r>
                        <a:rPr lang="en-GB" dirty="0"/>
                        <a:t>Insulin</a:t>
                      </a:r>
                    </a:p>
                  </a:txBody>
                  <a:tcPr>
                    <a:noFill/>
                  </a:tcPr>
                </a:tc>
                <a:extLst>
                  <a:ext uri="{0D108BD9-81ED-4DB2-BD59-A6C34878D82A}">
                    <a16:rowId xmlns:a16="http://schemas.microsoft.com/office/drawing/2014/main" val="3039653858"/>
                  </a:ext>
                </a:extLst>
              </a:tr>
              <a:tr h="370840">
                <a:tc>
                  <a:txBody>
                    <a:bodyPr/>
                    <a:lstStyle/>
                    <a:p>
                      <a:r>
                        <a:rPr lang="en-GB" dirty="0"/>
                        <a:t>Outcome</a:t>
                      </a:r>
                    </a:p>
                  </a:txBody>
                  <a:tcPr>
                    <a:noFill/>
                  </a:tcPr>
                </a:tc>
                <a:tc>
                  <a:txBody>
                    <a:bodyPr/>
                    <a:lstStyle/>
                    <a:p>
                      <a:r>
                        <a:rPr lang="en-GB" dirty="0"/>
                        <a:t>Healthy pregnancy and birth</a:t>
                      </a:r>
                    </a:p>
                  </a:txBody>
                  <a:tcPr>
                    <a:noFill/>
                  </a:tcPr>
                </a:tc>
                <a:extLst>
                  <a:ext uri="{0D108BD9-81ED-4DB2-BD59-A6C34878D82A}">
                    <a16:rowId xmlns:a16="http://schemas.microsoft.com/office/drawing/2014/main" val="2391128147"/>
                  </a:ext>
                </a:extLst>
              </a:tr>
            </a:tbl>
          </a:graphicData>
        </a:graphic>
      </p:graphicFrame>
      <p:sp>
        <p:nvSpPr>
          <p:cNvPr id="6" name="Text Placeholder 5">
            <a:extLst>
              <a:ext uri="{FF2B5EF4-FFF2-40B4-BE49-F238E27FC236}">
                <a16:creationId xmlns:a16="http://schemas.microsoft.com/office/drawing/2014/main" id="{A5F3F704-1EF0-4CE5-A388-40EAE91B40EB}"/>
              </a:ext>
            </a:extLst>
          </p:cNvPr>
          <p:cNvSpPr>
            <a:spLocks noGrp="1"/>
          </p:cNvSpPr>
          <p:nvPr>
            <p:ph type="body" sz="quarter" idx="3"/>
          </p:nvPr>
        </p:nvSpPr>
        <p:spPr/>
        <p:txBody>
          <a:bodyPr/>
          <a:lstStyle/>
          <a:p>
            <a:r>
              <a:rPr lang="en-GB" dirty="0"/>
              <a:t>SPICE</a:t>
            </a:r>
          </a:p>
        </p:txBody>
      </p:sp>
      <p:graphicFrame>
        <p:nvGraphicFramePr>
          <p:cNvPr id="9" name="Table 9">
            <a:extLst>
              <a:ext uri="{FF2B5EF4-FFF2-40B4-BE49-F238E27FC236}">
                <a16:creationId xmlns:a16="http://schemas.microsoft.com/office/drawing/2014/main" id="{7158A17D-304A-4E15-8EC0-7B139E0FB799}"/>
              </a:ext>
            </a:extLst>
          </p:cNvPr>
          <p:cNvGraphicFramePr>
            <a:graphicFrameLocks noGrp="1"/>
          </p:cNvGraphicFramePr>
          <p:nvPr>
            <p:ph sz="quarter" idx="4"/>
            <p:extLst>
              <p:ext uri="{D42A27DB-BD31-4B8C-83A1-F6EECF244321}">
                <p14:modId xmlns:p14="http://schemas.microsoft.com/office/powerpoint/2010/main" val="2651809128"/>
              </p:ext>
            </p:extLst>
          </p:nvPr>
        </p:nvGraphicFramePr>
        <p:xfrm>
          <a:off x="6172200" y="2505075"/>
          <a:ext cx="5183188" cy="2661920"/>
        </p:xfrm>
        <a:graphic>
          <a:graphicData uri="http://schemas.openxmlformats.org/drawingml/2006/table">
            <a:tbl>
              <a:tblPr firstRow="1" bandRow="1">
                <a:tableStyleId>{5940675A-B579-460E-94D1-54222C63F5DA}</a:tableStyleId>
              </a:tblPr>
              <a:tblGrid>
                <a:gridCol w="1903164">
                  <a:extLst>
                    <a:ext uri="{9D8B030D-6E8A-4147-A177-3AD203B41FA5}">
                      <a16:colId xmlns:a16="http://schemas.microsoft.com/office/drawing/2014/main" val="2953635399"/>
                    </a:ext>
                  </a:extLst>
                </a:gridCol>
                <a:gridCol w="3280024">
                  <a:extLst>
                    <a:ext uri="{9D8B030D-6E8A-4147-A177-3AD203B41FA5}">
                      <a16:colId xmlns:a16="http://schemas.microsoft.com/office/drawing/2014/main" val="3978880231"/>
                    </a:ext>
                  </a:extLst>
                </a:gridCol>
              </a:tblGrid>
              <a:tr h="370840">
                <a:tc>
                  <a:txBody>
                    <a:bodyPr/>
                    <a:lstStyle/>
                    <a:p>
                      <a:r>
                        <a:rPr lang="en-GB" dirty="0"/>
                        <a:t>Setting</a:t>
                      </a:r>
                    </a:p>
                  </a:txBody>
                  <a:tcPr/>
                </a:tc>
                <a:tc>
                  <a:txBody>
                    <a:bodyPr/>
                    <a:lstStyle/>
                    <a:p>
                      <a:r>
                        <a:rPr lang="en-GB" dirty="0"/>
                        <a:t>In a lunch club for seniors</a:t>
                      </a:r>
                    </a:p>
                  </a:txBody>
                  <a:tcPr/>
                </a:tc>
                <a:extLst>
                  <a:ext uri="{0D108BD9-81ED-4DB2-BD59-A6C34878D82A}">
                    <a16:rowId xmlns:a16="http://schemas.microsoft.com/office/drawing/2014/main" val="3958369219"/>
                  </a:ext>
                </a:extLst>
              </a:tr>
              <a:tr h="370840">
                <a:tc>
                  <a:txBody>
                    <a:bodyPr/>
                    <a:lstStyle/>
                    <a:p>
                      <a:r>
                        <a:rPr lang="en-GB" dirty="0"/>
                        <a:t>Perspectives</a:t>
                      </a:r>
                    </a:p>
                  </a:txBody>
                  <a:tcPr/>
                </a:tc>
                <a:tc>
                  <a:txBody>
                    <a:bodyPr/>
                    <a:lstStyle/>
                    <a:p>
                      <a:r>
                        <a:rPr lang="en-GB" dirty="0"/>
                        <a:t>From the perspective of participants</a:t>
                      </a:r>
                    </a:p>
                  </a:txBody>
                  <a:tcPr/>
                </a:tc>
                <a:extLst>
                  <a:ext uri="{0D108BD9-81ED-4DB2-BD59-A6C34878D82A}">
                    <a16:rowId xmlns:a16="http://schemas.microsoft.com/office/drawing/2014/main" val="3883312830"/>
                  </a:ext>
                </a:extLst>
              </a:tr>
              <a:tr h="370840">
                <a:tc>
                  <a:txBody>
                    <a:bodyPr/>
                    <a:lstStyle/>
                    <a:p>
                      <a:r>
                        <a:rPr lang="en-GB" dirty="0"/>
                        <a:t>Intervention</a:t>
                      </a:r>
                    </a:p>
                  </a:txBody>
                  <a:tcPr/>
                </a:tc>
                <a:tc>
                  <a:txBody>
                    <a:bodyPr/>
                    <a:lstStyle/>
                    <a:p>
                      <a:r>
                        <a:rPr lang="en-GB" dirty="0"/>
                        <a:t>How do in situ health checks</a:t>
                      </a:r>
                    </a:p>
                  </a:txBody>
                  <a:tcPr/>
                </a:tc>
                <a:extLst>
                  <a:ext uri="{0D108BD9-81ED-4DB2-BD59-A6C34878D82A}">
                    <a16:rowId xmlns:a16="http://schemas.microsoft.com/office/drawing/2014/main" val="1746148789"/>
                  </a:ext>
                </a:extLst>
              </a:tr>
              <a:tr h="370840">
                <a:tc>
                  <a:txBody>
                    <a:bodyPr/>
                    <a:lstStyle/>
                    <a:p>
                      <a:r>
                        <a:rPr lang="en-GB" dirty="0"/>
                        <a:t>Comparison</a:t>
                      </a:r>
                    </a:p>
                  </a:txBody>
                  <a:tcPr/>
                </a:tc>
                <a:tc>
                  <a:txBody>
                    <a:bodyPr/>
                    <a:lstStyle/>
                    <a:p>
                      <a:r>
                        <a:rPr lang="en-GB" dirty="0"/>
                        <a:t>Compare with practice-based appointments</a:t>
                      </a:r>
                    </a:p>
                  </a:txBody>
                  <a:tcPr/>
                </a:tc>
                <a:extLst>
                  <a:ext uri="{0D108BD9-81ED-4DB2-BD59-A6C34878D82A}">
                    <a16:rowId xmlns:a16="http://schemas.microsoft.com/office/drawing/2014/main" val="3889609530"/>
                  </a:ext>
                </a:extLst>
              </a:tr>
              <a:tr h="370840">
                <a:tc>
                  <a:txBody>
                    <a:bodyPr/>
                    <a:lstStyle/>
                    <a:p>
                      <a:r>
                        <a:rPr lang="en-GB" dirty="0"/>
                        <a:t>Evaluation</a:t>
                      </a:r>
                    </a:p>
                  </a:txBody>
                  <a:tcPr/>
                </a:tc>
                <a:tc>
                  <a:txBody>
                    <a:bodyPr/>
                    <a:lstStyle/>
                    <a:p>
                      <a:r>
                        <a:rPr lang="en-GB" dirty="0"/>
                        <a:t>In engagement with the annual health check programme</a:t>
                      </a:r>
                    </a:p>
                  </a:txBody>
                  <a:tcPr/>
                </a:tc>
                <a:extLst>
                  <a:ext uri="{0D108BD9-81ED-4DB2-BD59-A6C34878D82A}">
                    <a16:rowId xmlns:a16="http://schemas.microsoft.com/office/drawing/2014/main" val="3457297788"/>
                  </a:ext>
                </a:extLst>
              </a:tr>
            </a:tbl>
          </a:graphicData>
        </a:graphic>
      </p:graphicFrame>
    </p:spTree>
    <p:extLst>
      <p:ext uri="{BB962C8B-B14F-4D97-AF65-F5344CB8AC3E}">
        <p14:creationId xmlns:p14="http://schemas.microsoft.com/office/powerpoint/2010/main" val="1084473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683ABF7-E4A2-4E24-B3D7-E831880DDAAB}"/>
              </a:ext>
            </a:extLst>
          </p:cNvPr>
          <p:cNvSpPr>
            <a:spLocks noGrp="1"/>
          </p:cNvSpPr>
          <p:nvPr>
            <p:ph type="title"/>
          </p:nvPr>
        </p:nvSpPr>
        <p:spPr/>
        <p:txBody>
          <a:bodyPr/>
          <a:lstStyle/>
          <a:p>
            <a:r>
              <a:rPr lang="en-GB" dirty="0"/>
              <a:t>Now list synonyms, antonyms, acronyms etc</a:t>
            </a:r>
          </a:p>
        </p:txBody>
      </p:sp>
      <p:graphicFrame>
        <p:nvGraphicFramePr>
          <p:cNvPr id="9" name="Table 9">
            <a:extLst>
              <a:ext uri="{FF2B5EF4-FFF2-40B4-BE49-F238E27FC236}">
                <a16:creationId xmlns:a16="http://schemas.microsoft.com/office/drawing/2014/main" id="{282EE961-F314-4EF9-879E-0CDE9A206D1C}"/>
              </a:ext>
            </a:extLst>
          </p:cNvPr>
          <p:cNvGraphicFramePr>
            <a:graphicFrameLocks noGrp="1"/>
          </p:cNvGraphicFramePr>
          <p:nvPr>
            <p:ph idx="1"/>
            <p:extLst>
              <p:ext uri="{D42A27DB-BD31-4B8C-83A1-F6EECF244321}">
                <p14:modId xmlns:p14="http://schemas.microsoft.com/office/powerpoint/2010/main" val="833063373"/>
              </p:ext>
            </p:extLst>
          </p:nvPr>
        </p:nvGraphicFramePr>
        <p:xfrm>
          <a:off x="838200" y="2074545"/>
          <a:ext cx="10515597" cy="3114040"/>
        </p:xfrm>
        <a:graphic>
          <a:graphicData uri="http://schemas.openxmlformats.org/drawingml/2006/table">
            <a:tbl>
              <a:tblPr firstRow="1" bandRow="1">
                <a:tableStyleId>{5940675A-B579-460E-94D1-54222C63F5DA}</a:tableStyleId>
              </a:tblPr>
              <a:tblGrid>
                <a:gridCol w="1827882">
                  <a:extLst>
                    <a:ext uri="{9D8B030D-6E8A-4147-A177-3AD203B41FA5}">
                      <a16:colId xmlns:a16="http://schemas.microsoft.com/office/drawing/2014/main" val="515676542"/>
                    </a:ext>
                  </a:extLst>
                </a:gridCol>
                <a:gridCol w="3877937">
                  <a:extLst>
                    <a:ext uri="{9D8B030D-6E8A-4147-A177-3AD203B41FA5}">
                      <a16:colId xmlns:a16="http://schemas.microsoft.com/office/drawing/2014/main" val="2152420117"/>
                    </a:ext>
                  </a:extLst>
                </a:gridCol>
                <a:gridCol w="4809778">
                  <a:extLst>
                    <a:ext uri="{9D8B030D-6E8A-4147-A177-3AD203B41FA5}">
                      <a16:colId xmlns:a16="http://schemas.microsoft.com/office/drawing/2014/main" val="58335729"/>
                    </a:ext>
                  </a:extLst>
                </a:gridCol>
              </a:tblGrid>
              <a:tr h="370840">
                <a:tc>
                  <a:txBody>
                    <a:bodyPr/>
                    <a:lstStyle/>
                    <a:p>
                      <a:r>
                        <a:rPr lang="en-GB" dirty="0"/>
                        <a:t>Patient</a:t>
                      </a:r>
                    </a:p>
                  </a:txBody>
                  <a:tcPr/>
                </a:tc>
                <a:tc>
                  <a:txBody>
                    <a:bodyPr/>
                    <a:lstStyle/>
                    <a:p>
                      <a:r>
                        <a:rPr lang="en-GB" dirty="0"/>
                        <a:t>People with gestational diabetes</a:t>
                      </a:r>
                    </a:p>
                  </a:txBody>
                  <a:tcPr/>
                </a:tc>
                <a:tc>
                  <a:txBody>
                    <a:bodyPr/>
                    <a:lstStyle/>
                    <a:p>
                      <a:r>
                        <a:rPr lang="en-GB" dirty="0"/>
                        <a:t>Fasting plasma glucose = 5.4mmol/L</a:t>
                      </a:r>
                    </a:p>
                    <a:p>
                      <a:endParaRPr lang="en-GB" dirty="0"/>
                    </a:p>
                  </a:txBody>
                  <a:tcPr/>
                </a:tc>
                <a:extLst>
                  <a:ext uri="{0D108BD9-81ED-4DB2-BD59-A6C34878D82A}">
                    <a16:rowId xmlns:a16="http://schemas.microsoft.com/office/drawing/2014/main" val="3329615780"/>
                  </a:ext>
                </a:extLst>
              </a:tr>
              <a:tr h="370840">
                <a:tc>
                  <a:txBody>
                    <a:bodyPr/>
                    <a:lstStyle/>
                    <a:p>
                      <a:r>
                        <a:rPr lang="en-GB" dirty="0"/>
                        <a:t>Intervention</a:t>
                      </a:r>
                    </a:p>
                  </a:txBody>
                  <a:tcPr/>
                </a:tc>
                <a:tc>
                  <a:txBody>
                    <a:bodyPr/>
                    <a:lstStyle/>
                    <a:p>
                      <a:r>
                        <a:rPr lang="en-GB" dirty="0"/>
                        <a:t>Diet and exercise</a:t>
                      </a:r>
                    </a:p>
                  </a:txBody>
                  <a:tcPr/>
                </a:tc>
                <a:tc>
                  <a:txBody>
                    <a:bodyPr/>
                    <a:lstStyle/>
                    <a:p>
                      <a:r>
                        <a:rPr lang="en-GB" dirty="0"/>
                        <a:t>Lifestyle modification, low glycaemic index, low GI</a:t>
                      </a:r>
                    </a:p>
                  </a:txBody>
                  <a:tcPr/>
                </a:tc>
                <a:extLst>
                  <a:ext uri="{0D108BD9-81ED-4DB2-BD59-A6C34878D82A}">
                    <a16:rowId xmlns:a16="http://schemas.microsoft.com/office/drawing/2014/main" val="3676329409"/>
                  </a:ext>
                </a:extLst>
              </a:tr>
              <a:tr h="370840">
                <a:tc>
                  <a:txBody>
                    <a:bodyPr/>
                    <a:lstStyle/>
                    <a:p>
                      <a:r>
                        <a:rPr lang="en-GB" dirty="0"/>
                        <a:t>Comparison</a:t>
                      </a:r>
                    </a:p>
                  </a:txBody>
                  <a:tcPr/>
                </a:tc>
                <a:tc>
                  <a:txBody>
                    <a:bodyPr/>
                    <a:lstStyle/>
                    <a:p>
                      <a:r>
                        <a:rPr lang="en-GB" dirty="0"/>
                        <a:t>Insulin</a:t>
                      </a:r>
                    </a:p>
                  </a:txBody>
                  <a:tcPr/>
                </a:tc>
                <a:tc>
                  <a:txBody>
                    <a:bodyPr/>
                    <a:lstStyle/>
                    <a:p>
                      <a:r>
                        <a:rPr lang="en-GB" dirty="0"/>
                        <a:t>Metformin</a:t>
                      </a:r>
                    </a:p>
                  </a:txBody>
                  <a:tcPr/>
                </a:tc>
                <a:extLst>
                  <a:ext uri="{0D108BD9-81ED-4DB2-BD59-A6C34878D82A}">
                    <a16:rowId xmlns:a16="http://schemas.microsoft.com/office/drawing/2014/main" val="4142271154"/>
                  </a:ext>
                </a:extLst>
              </a:tr>
              <a:tr h="370840">
                <a:tc>
                  <a:txBody>
                    <a:bodyPr/>
                    <a:lstStyle/>
                    <a:p>
                      <a:r>
                        <a:rPr lang="en-GB" dirty="0"/>
                        <a:t>Outcome</a:t>
                      </a:r>
                    </a:p>
                  </a:txBody>
                  <a:tcPr/>
                </a:tc>
                <a:tc>
                  <a:txBody>
                    <a:bodyPr/>
                    <a:lstStyle/>
                    <a:p>
                      <a:r>
                        <a:rPr lang="en-GB" dirty="0"/>
                        <a:t>Healthy pregnancy and birth</a:t>
                      </a:r>
                    </a:p>
                  </a:txBody>
                  <a:tcPr/>
                </a:tc>
                <a:tc>
                  <a:txBody>
                    <a:bodyPr/>
                    <a:lstStyle/>
                    <a:p>
                      <a:r>
                        <a:rPr lang="en-GB" dirty="0"/>
                        <a:t>Reduced risk of </a:t>
                      </a:r>
                      <a:r>
                        <a:rPr lang="en-GB" dirty="0" err="1"/>
                        <a:t>fetal</a:t>
                      </a:r>
                      <a:r>
                        <a:rPr lang="en-GB" dirty="0"/>
                        <a:t> and maternal adverse outcomes including macrosomia, neonatal hypoglycaemia, </a:t>
                      </a:r>
                      <a:r>
                        <a:rPr lang="en-GB" dirty="0" err="1"/>
                        <a:t>hyperbilirubinaemia</a:t>
                      </a:r>
                      <a:r>
                        <a:rPr lang="en-GB" dirty="0"/>
                        <a:t>, hypocalcaemia, gestational hypertension, pre-eclampsia, caesarean delivery</a:t>
                      </a:r>
                    </a:p>
                  </a:txBody>
                  <a:tcPr/>
                </a:tc>
                <a:extLst>
                  <a:ext uri="{0D108BD9-81ED-4DB2-BD59-A6C34878D82A}">
                    <a16:rowId xmlns:a16="http://schemas.microsoft.com/office/drawing/2014/main" val="3945750216"/>
                  </a:ext>
                </a:extLst>
              </a:tr>
            </a:tbl>
          </a:graphicData>
        </a:graphic>
      </p:graphicFrame>
    </p:spTree>
    <p:extLst>
      <p:ext uri="{BB962C8B-B14F-4D97-AF65-F5344CB8AC3E}">
        <p14:creationId xmlns:p14="http://schemas.microsoft.com/office/powerpoint/2010/main" val="9911238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F9E28AE-B0A7-40D8-9422-6026330C985E}"/>
              </a:ext>
            </a:extLst>
          </p:cNvPr>
          <p:cNvSpPr>
            <a:spLocks noGrp="1"/>
          </p:cNvSpPr>
          <p:nvPr>
            <p:ph type="title"/>
          </p:nvPr>
        </p:nvSpPr>
        <p:spPr/>
        <p:txBody>
          <a:bodyPr/>
          <a:lstStyle/>
          <a:p>
            <a:r>
              <a:rPr lang="en-GB" dirty="0"/>
              <a:t>Where should I look?</a:t>
            </a:r>
          </a:p>
        </p:txBody>
      </p:sp>
      <p:sp>
        <p:nvSpPr>
          <p:cNvPr id="5" name="Text Placeholder 4">
            <a:extLst>
              <a:ext uri="{FF2B5EF4-FFF2-40B4-BE49-F238E27FC236}">
                <a16:creationId xmlns:a16="http://schemas.microsoft.com/office/drawing/2014/main" id="{B1B6790E-4840-4DED-92A6-03E66108F6A4}"/>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3235444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83C272FAA7628438D81F834FBE36BCE" ma:contentTypeVersion="15" ma:contentTypeDescription="Create a new document." ma:contentTypeScope="" ma:versionID="2d5c6117c39817ea487106860cf0995b">
  <xsd:schema xmlns:xsd="http://www.w3.org/2001/XMLSchema" xmlns:xs="http://www.w3.org/2001/XMLSchema" xmlns:p="http://schemas.microsoft.com/office/2006/metadata/properties" xmlns:ns1="http://schemas.microsoft.com/sharepoint/v3" xmlns:ns2="14ca9f71-a4df-4260-88a9-ab097a880479" targetNamespace="http://schemas.microsoft.com/office/2006/metadata/properties" ma:root="true" ma:fieldsID="ee2544159bda1d9332fb91236bf7cf68" ns1:_="" ns2:_="">
    <xsd:import namespace="http://schemas.microsoft.com/sharepoint/v3"/>
    <xsd:import namespace="14ca9f71-a4df-4260-88a9-ab097a880479"/>
    <xsd:element name="properties">
      <xsd:complexType>
        <xsd:sequence>
          <xsd:element name="documentManagement">
            <xsd:complexType>
              <xsd:all>
                <xsd:element ref="ns2:Metadata" minOccurs="0"/>
                <xsd:element ref="ns2:SeoMetaDescription" minOccurs="0"/>
                <xsd:element ref="ns2:SeoKeywords"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9" nillable="true" ma:displayName="Unified Compliance Policy Properties" ma:hidden="true" ma:internalName="_ip_UnifiedCompliancePolicyProperties">
      <xsd:simpleType>
        <xsd:restriction base="dms:Note"/>
      </xsd:simpleType>
    </xsd:element>
    <xsd:element name="_ip_UnifiedCompliancePolicyUIAction" ma:index="2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4ca9f71-a4df-4260-88a9-ab097a880479" elementFormDefault="qualified">
    <xsd:import namespace="http://schemas.microsoft.com/office/2006/documentManagement/types"/>
    <xsd:import namespace="http://schemas.microsoft.com/office/infopath/2007/PartnerControls"/>
    <xsd:element name="Metadata" ma:index="2" nillable="true" ma:displayName="Metadata" ma:internalName="Metadata" ma:readOnly="false">
      <xsd:simpleType>
        <xsd:restriction base="dms:Note">
          <xsd:maxLength value="255"/>
        </xsd:restriction>
      </xsd:simpleType>
    </xsd:element>
    <xsd:element name="SeoMetaDescription" ma:index="3" nillable="true" ma:displayName="Meta Description" ma:description="Meta Description is a site column created by the Publishing feature. Internet search engines may display this description in search results pages." ma:internalName="SeoMetaDescription" ma:readOnly="false">
      <xsd:simpleType>
        <xsd:restriction base="dms:Text"/>
      </xsd:simpleType>
    </xsd:element>
    <xsd:element name="SeoKeywords" ma:index="4" nillable="true" ma:displayName="Meta Keywords" ma:description="Meta Keywords" ma:internalName="SeoKeywords" ma:readOnly="false">
      <xsd:simpleType>
        <xsd:restriction base="dms:Text"/>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7"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tadata xmlns="14ca9f71-a4df-4260-88a9-ab097a880479" xsi:nil="true"/>
    <SeoKeywords xmlns="14ca9f71-a4df-4260-88a9-ab097a880479" xsi:nil="true"/>
    <SeoMetaDescription xmlns="14ca9f71-a4df-4260-88a9-ab097a880479" xsi:nil="true"/>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A9F5591A-1CB0-4579-A962-9D727DE72A3C}"/>
</file>

<file path=customXml/itemProps2.xml><?xml version="1.0" encoding="utf-8"?>
<ds:datastoreItem xmlns:ds="http://schemas.openxmlformats.org/officeDocument/2006/customXml" ds:itemID="{0009BADD-5129-4CB7-9B6F-11E9EE55C0B9}"/>
</file>

<file path=customXml/itemProps3.xml><?xml version="1.0" encoding="utf-8"?>
<ds:datastoreItem xmlns:ds="http://schemas.openxmlformats.org/officeDocument/2006/customXml" ds:itemID="{9419BD64-1AA1-437E-AD06-99CC85698258}"/>
</file>

<file path=docProps/app.xml><?xml version="1.0" encoding="utf-8"?>
<Properties xmlns="http://schemas.openxmlformats.org/officeDocument/2006/extended-properties" xmlns:vt="http://schemas.openxmlformats.org/officeDocument/2006/docPropsVTypes">
  <TotalTime>2518</TotalTime>
  <Words>2977</Words>
  <Application>Microsoft Office PowerPoint</Application>
  <PresentationFormat>Widescreen</PresentationFormat>
  <Paragraphs>362</Paragraphs>
  <Slides>48</Slides>
  <Notes>32</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48</vt:i4>
      </vt:variant>
    </vt:vector>
  </HeadingPairs>
  <TitlesOfParts>
    <vt:vector size="53" baseType="lpstr">
      <vt:lpstr>Arial</vt:lpstr>
      <vt:lpstr>Calibri</vt:lpstr>
      <vt:lpstr>Calibri Light</vt:lpstr>
      <vt:lpstr>Helvetica Neue</vt:lpstr>
      <vt:lpstr>Office Theme</vt:lpstr>
      <vt:lpstr>Searching the provider databases</vt:lpstr>
      <vt:lpstr>How to use this slide deck</vt:lpstr>
      <vt:lpstr>Aims and objectives</vt:lpstr>
      <vt:lpstr>Principles of searching</vt:lpstr>
      <vt:lpstr>What is a literature search?</vt:lpstr>
      <vt:lpstr>Defining your question</vt:lpstr>
      <vt:lpstr>Search models</vt:lpstr>
      <vt:lpstr>Now list synonyms, antonyms, acronyms etc</vt:lpstr>
      <vt:lpstr>Where should I look?</vt:lpstr>
      <vt:lpstr>That depends on the type of question</vt:lpstr>
      <vt:lpstr>And the topic area…</vt:lpstr>
      <vt:lpstr>Sources of mental health evidence</vt:lpstr>
      <vt:lpstr>Sources of management and corporate evidence</vt:lpstr>
      <vt:lpstr>Sources of nursing and midwifery evidence</vt:lpstr>
      <vt:lpstr>General search concepts</vt:lpstr>
      <vt:lpstr>Textwords, keywords and subject headings – what’s the difference?</vt:lpstr>
      <vt:lpstr>Apply your search terms</vt:lpstr>
      <vt:lpstr>Combining sets</vt:lpstr>
      <vt:lpstr>Refining your search – using limits</vt:lpstr>
      <vt:lpstr>Reviewing and saving your results</vt:lpstr>
      <vt:lpstr>Saving and documenting your search history</vt:lpstr>
      <vt:lpstr>Which interfaces do I need?</vt:lpstr>
      <vt:lpstr>Making the most of EBSCO Host</vt:lpstr>
      <vt:lpstr>Searching by subject heading</vt:lpstr>
      <vt:lpstr>PowerPoint Presentation</vt:lpstr>
      <vt:lpstr>Textword searching</vt:lpstr>
      <vt:lpstr>Search by field (eg Author)</vt:lpstr>
      <vt:lpstr>Combining your searches</vt:lpstr>
      <vt:lpstr>Refining and reviewing your results</vt:lpstr>
      <vt:lpstr>Saving your records</vt:lpstr>
      <vt:lpstr>Saving your search history</vt:lpstr>
      <vt:lpstr>Making the most of Ovid</vt:lpstr>
      <vt:lpstr>Searching by subject heading</vt:lpstr>
      <vt:lpstr>PowerPoint Presentation</vt:lpstr>
      <vt:lpstr>Textword searching</vt:lpstr>
      <vt:lpstr>Search by field (eg Author)</vt:lpstr>
      <vt:lpstr>Combining your searches</vt:lpstr>
      <vt:lpstr>Refining and reviewing your results </vt:lpstr>
      <vt:lpstr>Saving your search history</vt:lpstr>
      <vt:lpstr>Making the most of ProQuest</vt:lpstr>
      <vt:lpstr>Searching by subject heading</vt:lpstr>
      <vt:lpstr>PowerPoint Presentation</vt:lpstr>
      <vt:lpstr>Textword searching</vt:lpstr>
      <vt:lpstr>Search by field (eg Author)</vt:lpstr>
      <vt:lpstr>Combining your searches</vt:lpstr>
      <vt:lpstr>Refining and reviewing your results</vt:lpstr>
      <vt:lpstr>Saving your search history</vt:lpstr>
      <vt:lpstr>For more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Searching the provider databases</dc:title>
  <dc:creator>Lucy Reid</dc:creator>
  <cp:lastModifiedBy>Lucy Reid</cp:lastModifiedBy>
  <cp:revision>6</cp:revision>
  <dcterms:created xsi:type="dcterms:W3CDTF">2021-12-02T17:24:54Z</dcterms:created>
  <dcterms:modified xsi:type="dcterms:W3CDTF">2022-03-15T07:35:25Z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0x010100D83C272FAA7628438D81F834FBE36BCE</vt:lpwstr>
  </property>
  <property fmtid="{D5CDD505-2E9C-101B-9397-08002B2CF9AE}" pid="3" name="Order">
    <vt:r8>2369300</vt:r8>
  </property>
  <property fmtid="{D5CDD505-2E9C-101B-9397-08002B2CF9AE}" pid="4" name="_ExtendedDescription">
    <vt:lpwstr/>
  </property>
</Properties>
</file>