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29"/>
  </p:notesMasterIdLst>
  <p:handoutMasterIdLst>
    <p:handoutMasterId r:id="rId30"/>
  </p:handoutMasterIdLst>
  <p:sldIdLst>
    <p:sldId id="1923" r:id="rId5"/>
    <p:sldId id="2146847131" r:id="rId6"/>
    <p:sldId id="2146847099" r:id="rId7"/>
    <p:sldId id="2146847109" r:id="rId8"/>
    <p:sldId id="2146847116" r:id="rId9"/>
    <p:sldId id="2146847115" r:id="rId10"/>
    <p:sldId id="2146847118" r:id="rId11"/>
    <p:sldId id="2146847132" r:id="rId12"/>
    <p:sldId id="2146847133" r:id="rId13"/>
    <p:sldId id="2146847117" r:id="rId14"/>
    <p:sldId id="2146847134" r:id="rId15"/>
    <p:sldId id="2146847120" r:id="rId16"/>
    <p:sldId id="2146847121" r:id="rId17"/>
    <p:sldId id="2146847122" r:id="rId18"/>
    <p:sldId id="2146847123" r:id="rId19"/>
    <p:sldId id="2146847124" r:id="rId20"/>
    <p:sldId id="2146847137" r:id="rId21"/>
    <p:sldId id="2146847125" r:id="rId22"/>
    <p:sldId id="2146847129" r:id="rId23"/>
    <p:sldId id="2146847136" r:id="rId24"/>
    <p:sldId id="2146847128" r:id="rId25"/>
    <p:sldId id="2146847135" r:id="rId26"/>
    <p:sldId id="2146847138" r:id="rId27"/>
    <p:sldId id="214684712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slides" id="{EE8ABC41-6131-468D-820B-EBB20F0391C8}">
          <p14:sldIdLst>
            <p14:sldId id="1923"/>
            <p14:sldId id="2146847131"/>
            <p14:sldId id="2146847099"/>
            <p14:sldId id="2146847109"/>
            <p14:sldId id="2146847116"/>
            <p14:sldId id="2146847115"/>
            <p14:sldId id="2146847118"/>
            <p14:sldId id="2146847132"/>
            <p14:sldId id="2146847133"/>
            <p14:sldId id="2146847117"/>
            <p14:sldId id="2146847134"/>
            <p14:sldId id="2146847120"/>
            <p14:sldId id="2146847121"/>
            <p14:sldId id="2146847122"/>
            <p14:sldId id="2146847123"/>
            <p14:sldId id="2146847124"/>
            <p14:sldId id="2146847137"/>
            <p14:sldId id="2146847125"/>
            <p14:sldId id="2146847129"/>
            <p14:sldId id="2146847136"/>
            <p14:sldId id="2146847128"/>
            <p14:sldId id="2146847135"/>
            <p14:sldId id="2146847138"/>
            <p14:sldId id="214684712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2CC"/>
    <a:srgbClr val="99DBD6"/>
    <a:srgbClr val="99DDEB"/>
    <a:srgbClr val="80D4E7"/>
    <a:srgbClr val="005EB8"/>
    <a:srgbClr val="E8EDEE"/>
    <a:srgbClr val="003087"/>
    <a:srgbClr val="82D1CB"/>
    <a:srgbClr val="00A499"/>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731BE5-255F-4A99-AC11-3F1F28256889}" v="1" dt="2026-01-14T16:30:25.0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80846" autoAdjust="0"/>
  </p:normalViewPr>
  <p:slideViewPr>
    <p:cSldViewPr snapToGrid="0">
      <p:cViewPr varScale="1">
        <p:scale>
          <a:sx n="93" d="100"/>
          <a:sy n="93" d="100"/>
        </p:scale>
        <p:origin x="72" y="187"/>
      </p:cViewPr>
      <p:guideLst/>
    </p:cSldViewPr>
  </p:slideViewPr>
  <p:outlineViewPr>
    <p:cViewPr>
      <p:scale>
        <a:sx n="33" d="100"/>
        <a:sy n="33" d="100"/>
      </p:scale>
      <p:origin x="0" y="-888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94" d="100"/>
          <a:sy n="94" d="100"/>
        </p:scale>
        <p:origin x="3226"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15/01/2026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15/01/2026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library.nhs.uk/knowledgehub/"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slides offer a brief introduction to the Knowledge and Library Hub.  They can be used by anyone with an interest and modified if required</a:t>
            </a:r>
          </a:p>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search multiple words the Hub will by default bring back records that include them all</a:t>
            </a:r>
          </a:p>
          <a:p>
            <a:r>
              <a:rPr lang="en-GB" dirty="0"/>
              <a:t>The Hub helps by extending your search with related words and equivalent subjects</a:t>
            </a:r>
          </a:p>
        </p:txBody>
      </p:sp>
      <p:sp>
        <p:nvSpPr>
          <p:cNvPr id="4" name="Slide Number Placeholder 3"/>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931017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26C09-BF28-26C5-08D9-A0E62FA0AD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A731F6-8FB5-908F-5206-7EE294C687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4928C0-8444-8C0C-EA8A-69B71ABA5EE4}"/>
              </a:ext>
            </a:extLst>
          </p:cNvPr>
          <p:cNvSpPr>
            <a:spLocks noGrp="1"/>
          </p:cNvSpPr>
          <p:nvPr>
            <p:ph type="body" idx="1"/>
          </p:nvPr>
        </p:nvSpPr>
        <p:spPr/>
        <p:txBody>
          <a:bodyPr/>
          <a:lstStyle/>
          <a:p>
            <a:r>
              <a:rPr lang="en-GB" dirty="0"/>
              <a:t>If you search multiple words the Hub will by default bring back records that include them all</a:t>
            </a:r>
          </a:p>
          <a:p>
            <a:r>
              <a:rPr lang="en-GB" dirty="0"/>
              <a:t>The Hub helps by extending your search with related words and equivalent subjects</a:t>
            </a:r>
          </a:p>
        </p:txBody>
      </p:sp>
      <p:sp>
        <p:nvSpPr>
          <p:cNvPr id="4" name="Slide Number Placeholder 3">
            <a:extLst>
              <a:ext uri="{FF2B5EF4-FFF2-40B4-BE49-F238E27FC236}">
                <a16:creationId xmlns:a16="http://schemas.microsoft.com/office/drawing/2014/main" id="{5ABB28C5-9D58-DC8C-51DB-C25636C3914D}"/>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2896500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Advanced search can help you think about your search and search in a particular journal or for a known author</a:t>
            </a:r>
          </a:p>
        </p:txBody>
      </p:sp>
      <p:sp>
        <p:nvSpPr>
          <p:cNvPr id="4" name="Slide Number Placeholder 3"/>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3733995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PICO is another option to help people think about their search in a more structured way.  It is most helpful for questions around effectiveness</a:t>
            </a:r>
          </a:p>
          <a:p>
            <a:r>
              <a:rPr lang="en-GB" dirty="0"/>
              <a:t>You must include elements under P and I </a:t>
            </a:r>
          </a:p>
        </p:txBody>
      </p:sp>
      <p:sp>
        <p:nvSpPr>
          <p:cNvPr id="4" name="Slide Number Placeholder 3"/>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3001034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When you have entered your search terms you will then be taken to your results page.</a:t>
            </a:r>
          </a:p>
          <a:p>
            <a:pPr marL="228600" indent="-228600">
              <a:buAutoNum type="arabicPeriod"/>
            </a:pPr>
            <a:endParaRPr lang="en-GB" dirty="0"/>
          </a:p>
          <a:p>
            <a:pPr marL="228600" indent="-228600">
              <a:buAutoNum type="arabicPeriod"/>
            </a:pPr>
            <a:r>
              <a:rPr lang="en-GB" dirty="0"/>
              <a:t>Filters can help you focus your search – the quick filters below the search box are those most commonly used</a:t>
            </a:r>
          </a:p>
          <a:p>
            <a:pPr marL="228600" indent="-228600">
              <a:buAutoNum type="arabicPeriod"/>
            </a:pPr>
            <a:r>
              <a:rPr lang="en-GB" dirty="0"/>
              <a:t>Lots of hits – you might have lots of hits (this example doesn’t!) but you wouldn’t worry on Google and you shouldn’t on the Hub – you are not going to read them all</a:t>
            </a:r>
          </a:p>
          <a:p>
            <a:pPr marL="228600" indent="-228600">
              <a:buAutoNum type="arabicPeriod"/>
            </a:pPr>
            <a:r>
              <a:rPr lang="en-GB" dirty="0"/>
              <a:t>Natural Language Search – if you used natural language search you can click to see the structured query created by the Hub.  Check to make sure this is what you wanted</a:t>
            </a:r>
          </a:p>
          <a:p>
            <a:pPr marL="228600" indent="-228600">
              <a:buAutoNum type="arabicPeriod"/>
            </a:pPr>
            <a:r>
              <a:rPr lang="en-GB" dirty="0"/>
              <a:t>Choice of relevance or date order and save / set an alert – by default the Hub orders things based on what it thinks you are looking for. You can also up the number of results per page from the default 20.  Click the three dots here to see the option to save your search or set an alert</a:t>
            </a:r>
          </a:p>
          <a:p>
            <a:pPr marL="228600" indent="-228600">
              <a:buAutoNum type="arabicPeriod"/>
            </a:pPr>
            <a:r>
              <a:rPr lang="en-GB" dirty="0"/>
              <a:t>Results in general – use Access options for the full text – If you have access to an item you will see the Access options drop down. This includes </a:t>
            </a:r>
            <a:r>
              <a:rPr lang="en-GB" dirty="0" err="1"/>
              <a:t>LibKey</a:t>
            </a:r>
            <a:r>
              <a:rPr lang="en-GB" dirty="0"/>
              <a:t> Instant PDF links for immediate access as well as retraction / expression of concern warnings and View complete issue which takes you to the Browse Journals experience to see the article in context.  The bookmark icon on the top line lets you save a record and the three dots offers options to export your record or save it in a Project folder.</a:t>
            </a:r>
          </a:p>
          <a:p>
            <a:pPr marL="228600" indent="-228600">
              <a:buAutoNum type="arabicPeriod"/>
            </a:pPr>
            <a:r>
              <a:rPr lang="en-GB" dirty="0"/>
              <a:t>Recent activity – this is where you will find details of the searches you have tried in this session – you can combine searches here – it used to be called Search History</a:t>
            </a:r>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800974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a:cs typeface="Arial"/>
              </a:rPr>
              <a:t>If you are looking to refine your search from the Result List, you can apply some limits – there are some quick limits below the search box or click “all filters” to see the full range of options. For example, </a:t>
            </a:r>
            <a:r>
              <a:rPr lang="en-US" sz="1800" b="0" i="0" dirty="0">
                <a:solidFill>
                  <a:srgbClr val="000000"/>
                </a:solidFill>
                <a:effectLst/>
                <a:latin typeface="Calibri" panose="020F0502020204030204" pitchFamily="34" charset="0"/>
              </a:rPr>
              <a:t>you can limit by publication date, source type and subject terms.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0000"/>
                </a:solidFill>
                <a:effectLst/>
                <a:latin typeface="Calibri" panose="020F0502020204030204" pitchFamily="34" charset="0"/>
              </a:rPr>
              <a:t>NHS Repositories are local databases of publications by NHS </a:t>
            </a:r>
            <a:r>
              <a:rPr lang="en-US" sz="1800" b="0" i="0" dirty="0" err="1">
                <a:solidFill>
                  <a:srgbClr val="000000"/>
                </a:solidFill>
                <a:effectLst/>
                <a:latin typeface="Calibri" panose="020F0502020204030204" pitchFamily="34" charset="0"/>
              </a:rPr>
              <a:t>organisations</a:t>
            </a:r>
            <a:r>
              <a:rPr lang="en-US" sz="1800" b="0" i="0" dirty="0">
                <a:solidFill>
                  <a:srgbClr val="000000"/>
                </a:solidFill>
                <a:effectLst/>
                <a:latin typeface="Calibri" panose="020F0502020204030204" pitchFamily="34" charset="0"/>
              </a:rPr>
              <a:t>.  These are a growing feature of the Hub.</a:t>
            </a:r>
            <a:endParaRPr lang="en-US" dirty="0"/>
          </a:p>
          <a:p>
            <a:pPr marL="0" indent="0">
              <a:buNone/>
            </a:pPr>
            <a:endParaRPr lang="en-GB" dirty="0"/>
          </a:p>
          <a:p>
            <a:pPr marL="0" indent="0">
              <a:buNone/>
            </a:pPr>
            <a:r>
              <a:rPr lang="en-GB" dirty="0"/>
              <a:t>The Content providers offers a good option if you want to find something from a known evidence source – examples might be BMJ Best Practice, Cochrane Systematic Reviews or NICE Guidance.  Click and start typing to be brought to the one you want.</a:t>
            </a:r>
          </a:p>
          <a:p>
            <a:pPr marL="0" indent="0">
              <a:buNone/>
            </a:pPr>
            <a:endParaRPr lang="en-GB" dirty="0"/>
          </a:p>
          <a:p>
            <a:pPr marL="0" indent="0">
              <a:buNone/>
            </a:pPr>
            <a:r>
              <a:rPr lang="en-GB" dirty="0"/>
              <a:t>The Hub is enhanced with linking from Third Iron.  This is carried out dynamically and adds links to thousands of open access articles in Hybrid journals.  As this uses an external tool the Full Text limiter built into the Hub does not know to include these articles therefore you may find it better not to use the Full Text Limiter</a:t>
            </a:r>
          </a:p>
          <a:p>
            <a:pPr marL="0" indent="0">
              <a:buNone/>
            </a:pPr>
            <a:endParaRPr lang="en-GB" dirty="0"/>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3900581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Limiting by Content Provider (previously labelled database) can be a good way to find something you know exists but that has not appeared in the first few results</a:t>
            </a:r>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177900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3C2B34-E9B3-E9B5-6CB0-6E08799F8E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B34F3C-5D98-8F2B-5EA2-D7437BBEAA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6A1815-6725-A0B1-C6A6-B559D4D84695}"/>
              </a:ext>
            </a:extLst>
          </p:cNvPr>
          <p:cNvSpPr>
            <a:spLocks noGrp="1"/>
          </p:cNvSpPr>
          <p:nvPr>
            <p:ph type="body" idx="1"/>
          </p:nvPr>
        </p:nvSpPr>
        <p:spPr/>
        <p:txBody>
          <a:bodyPr/>
          <a:lstStyle/>
          <a:p>
            <a:pPr marL="0" indent="0">
              <a:buNone/>
            </a:pPr>
            <a:r>
              <a:rPr lang="en-GB" dirty="0"/>
              <a:t>You can also combine by typing the S numbers </a:t>
            </a:r>
            <a:r>
              <a:rPr lang="en-GB" dirty="0" err="1"/>
              <a:t>eg</a:t>
            </a:r>
            <a:r>
              <a:rPr lang="en-GB" dirty="0"/>
              <a:t> S1 OR S2</a:t>
            </a:r>
          </a:p>
          <a:p>
            <a:pPr marL="0" indent="0">
              <a:buNone/>
            </a:pPr>
            <a:endParaRPr lang="en-GB" dirty="0"/>
          </a:p>
        </p:txBody>
      </p:sp>
      <p:sp>
        <p:nvSpPr>
          <p:cNvPr id="4" name="Slide Number Placeholder 3">
            <a:extLst>
              <a:ext uri="{FF2B5EF4-FFF2-40B4-BE49-F238E27FC236}">
                <a16:creationId xmlns:a16="http://schemas.microsoft.com/office/drawing/2014/main" id="{4F763573-2787-41FA-6E54-C7EB6EC50D55}"/>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1959685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a:cs typeface="Calibri"/>
              </a:rPr>
              <a:t>You can access the full text if its available by clicking on either the </a:t>
            </a:r>
            <a:r>
              <a:rPr lang="en-US" b="0" i="0" dirty="0" err="1">
                <a:solidFill>
                  <a:srgbClr val="000000"/>
                </a:solidFill>
                <a:effectLst/>
                <a:latin typeface="Calibri"/>
                <a:cs typeface="Calibri"/>
              </a:rPr>
              <a:t>LibKey</a:t>
            </a:r>
            <a:r>
              <a:rPr lang="en-US" b="0" i="0" dirty="0">
                <a:solidFill>
                  <a:srgbClr val="000000"/>
                </a:solidFill>
                <a:effectLst/>
                <a:latin typeface="Calibri"/>
                <a:cs typeface="Calibri"/>
              </a:rPr>
              <a:t> Instant PDF or Access Item buttons.</a:t>
            </a:r>
            <a:r>
              <a:rPr lang="en-US" dirty="0">
                <a:solidFill>
                  <a:srgbClr val="000000"/>
                </a:solidFill>
                <a:latin typeface="Calibri"/>
                <a:cs typeface="Calibri"/>
              </a:rPr>
              <a:t> </a:t>
            </a:r>
            <a:r>
              <a:rPr lang="en-US" b="0" i="0" dirty="0">
                <a:solidFill>
                  <a:srgbClr val="000000"/>
                </a:solidFill>
                <a:effectLst/>
                <a:latin typeface="Calibri"/>
                <a:cs typeface="Calibri"/>
              </a:rPr>
              <a:t> If available, you can also view the complete issue of a journal. </a:t>
            </a:r>
            <a:r>
              <a:rPr lang="en-US" sz="1200" dirty="0">
                <a:latin typeface="Arial"/>
                <a:cs typeface="Arial"/>
              </a:rPr>
              <a:t>The NHS Knowledge and Library Hub gives you seamless access to the full text of </a:t>
            </a:r>
            <a:r>
              <a:rPr lang="en-US" dirty="0">
                <a:latin typeface="Arial"/>
                <a:cs typeface="Arial"/>
              </a:rPr>
              <a:t>licensed</a:t>
            </a:r>
            <a:r>
              <a:rPr lang="en-US" sz="1200" dirty="0">
                <a:latin typeface="Arial"/>
                <a:cs typeface="Arial"/>
              </a:rPr>
              <a:t> and open access articles.  Where there an article has been retracted or there is an expression of concern this will be strongly flagged.  You can click through for an explanation and access to the article where still available.</a:t>
            </a:r>
            <a:endParaRPr lang="en-US" sz="1200"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a:cs typeface="Arial"/>
              </a:rPr>
              <a:t>If you do not have full text access to a resource, you may be able to request a copy of an article from your NHS library. Click on the request button to send a pre-populated form to your library. You just need to complete your name and contact details to make the request.</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319324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326374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cs typeface="Arial" panose="020B0604020202020204" pitchFamily="34" charset="0"/>
              </a:rPr>
              <a:t>The </a:t>
            </a:r>
            <a:r>
              <a:rPr lang="en-US" altLang="en-US" sz="1200" i="1" dirty="0">
                <a:cs typeface="Arial" panose="020B0604020202020204" pitchFamily="34" charset="0"/>
              </a:rPr>
              <a:t>NHS Knowledge and Library Hub </a:t>
            </a:r>
            <a:r>
              <a:rPr lang="en-US" altLang="en-US" sz="1200" dirty="0">
                <a:cs typeface="Arial" panose="020B0604020202020204" pitchFamily="34" charset="0"/>
              </a:rPr>
              <a:t>gives quick and easy access to health and care evidence to support clinical practice, service improvement, research and professional development. In the next few minutes, we’ll look at how to access the Hub, how to search it and the main features that will help you find the information you need.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dirty="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0" i="0" dirty="0">
                <a:solidFill>
                  <a:srgbClr val="000000"/>
                </a:solidFill>
                <a:effectLst/>
                <a:latin typeface="Calibri" panose="020F0502020204030204" pitchFamily="34" charset="0"/>
              </a:rPr>
              <a:t>The Hub provides access to a wide range of medical, nursing, allied health and managerial resources, including books, journals and databases. </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992179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BA9CF-BD83-6C73-C355-7BBAB6CA7E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DD3651-F5B3-6C4D-18D3-1CD91C8EE3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3198EE-B50A-7832-E5F2-7041E010999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76B022-5B3C-3E8D-C6FD-B952D782209C}"/>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2842687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are taken into your </a:t>
            </a:r>
            <a:r>
              <a:rPr lang="en-GB" dirty="0" err="1"/>
              <a:t>MyEBSCO</a:t>
            </a:r>
            <a:r>
              <a:rPr lang="en-GB" dirty="0"/>
              <a:t> account automatically – including when you login on the national gateway at www.library.nhs.uk/knowledgehub</a:t>
            </a:r>
          </a:p>
        </p:txBody>
      </p:sp>
      <p:sp>
        <p:nvSpPr>
          <p:cNvPr id="4" name="Slide Number Placeholder 3"/>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687760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856D2-ACD3-1B25-890B-2C2A7B5F95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2489C6-4746-1AF7-0295-81CDFE5DDE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730020-F554-FD79-9CFC-AFA9500F508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D7CE40-5C05-C86D-1286-3DB4B3D6F986}"/>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27480833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6AA9F-961A-B461-04B0-281F68C43A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14B947-2096-90CB-741B-BA6C82E146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0F694C-5AFD-03AB-266F-E5EB442909DD}"/>
              </a:ext>
            </a:extLst>
          </p:cNvPr>
          <p:cNvSpPr>
            <a:spLocks noGrp="1"/>
          </p:cNvSpPr>
          <p:nvPr>
            <p:ph type="body" idx="1"/>
          </p:nvPr>
        </p:nvSpPr>
        <p:spPr/>
        <p:txBody>
          <a:bodyPr/>
          <a:lstStyle/>
          <a:p>
            <a:r>
              <a:rPr lang="en-GB" dirty="0"/>
              <a:t>Notes</a:t>
            </a:r>
          </a:p>
          <a:p>
            <a:pPr marL="171450" indent="-171450">
              <a:buFontTx/>
              <a:buChar char="-"/>
            </a:pPr>
            <a:r>
              <a:rPr lang="en-GB" dirty="0"/>
              <a:t>Saving a search this way will include any sets you have combined to create this final set.  If you want to save all of your recent activity then you can tick them all and combine with OR.  </a:t>
            </a:r>
          </a:p>
        </p:txBody>
      </p:sp>
      <p:sp>
        <p:nvSpPr>
          <p:cNvPr id="4" name="Slide Number Placeholder 3">
            <a:extLst>
              <a:ext uri="{FF2B5EF4-FFF2-40B4-BE49-F238E27FC236}">
                <a16:creationId xmlns:a16="http://schemas.microsoft.com/office/drawing/2014/main" id="{5C74B78D-9C4B-A4FE-C17F-A134999852A1}"/>
              </a:ext>
            </a:extLst>
          </p:cNvPr>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1652091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164271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NHS Knowledge and Library Hub is available through the national website at </a:t>
            </a:r>
            <a:r>
              <a:rPr lang="en-US" sz="1200" dirty="0">
                <a:hlinkClick r:id="rId3"/>
              </a:rPr>
              <a:t>https://library.nhs.uk/knowledgehub/</a:t>
            </a:r>
            <a:endParaRPr lang="en-GB" altLang="en-US" dirty="0">
              <a:latin typeface="Arial" panose="020B0604020202020204" pitchFamily="34" charset="0"/>
              <a:cs typeface="Arial" panose="020B0604020202020204" pitchFamily="34" charset="0"/>
            </a:endParaRPr>
          </a:p>
          <a:p>
            <a:r>
              <a:rPr lang="en-GB" dirty="0"/>
              <a:t>You may have a desktop link in your organisation or an embedded search box for the quickest access</a:t>
            </a:r>
          </a:p>
          <a:p>
            <a:endParaRPr lang="en-GB" dirty="0"/>
          </a:p>
          <a:p>
            <a:r>
              <a:rPr lang="en-GB" dirty="0"/>
              <a:t>Most organisations in the NHS will have their own slightly different version of the Hub.  You can find a link to yours here</a:t>
            </a:r>
          </a:p>
          <a:p>
            <a:r>
              <a:rPr lang="en-GB" dirty="0"/>
              <a:t>https://knowledgehub.freshservice.com/support/solutions/articles/27000035291 </a:t>
            </a:r>
          </a:p>
          <a:p>
            <a:r>
              <a:rPr lang="en-GB" dirty="0"/>
              <a:t>Change in 2025 - The new Hub allows you to bookmark the page you are taken to after you follow the link.  At present you still need to login to the right version of the Hub for your organisation or the generic version at www.library.nhs.uk/knowledgehub we hope to make it possible to login to any version and be delivered back to your one.</a:t>
            </a:r>
          </a:p>
        </p:txBody>
      </p:sp>
      <p:sp>
        <p:nvSpPr>
          <p:cNvPr id="4" name="Slide Number Placeholder 3"/>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272904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86043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Hub is very comprehensive for articles.  It has excellent links to fulltext and easy requesting from your library if not immediately available</a:t>
            </a:r>
          </a:p>
          <a:p>
            <a:r>
              <a:rPr lang="en-GB" dirty="0"/>
              <a:t>The Hub is good for searching across a wide range of sources quickly to get a feel for a topic</a:t>
            </a:r>
          </a:p>
          <a:p>
            <a:r>
              <a:rPr lang="en-GB" dirty="0"/>
              <a:t>The Hub searches by relevance by default but can rapidly narrow down to recent publications</a:t>
            </a:r>
          </a:p>
          <a:p>
            <a:r>
              <a:rPr lang="en-GB" dirty="0"/>
              <a:t>Sometimes it can be helpful to find someone writing on a topic</a:t>
            </a:r>
          </a:p>
          <a:p>
            <a:r>
              <a:rPr lang="en-GB" dirty="0"/>
              <a:t>If you want something you can access straight away the Hub incorporates linking to a huge number of paid and open access items</a:t>
            </a:r>
          </a:p>
          <a:p>
            <a:endParaRPr lang="en-GB" dirty="0"/>
          </a:p>
          <a:p>
            <a:endParaRPr lang="en-GB" dirty="0"/>
          </a:p>
          <a:p>
            <a:r>
              <a:rPr lang="en-GB" dirty="0"/>
              <a:t>Image from </a:t>
            </a:r>
            <a:r>
              <a:rPr lang="en-GB" dirty="0" err="1"/>
              <a:t>pixabay</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87216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Hub is not designed for the kinds of in-depth systematic searches you might carry out in a database like Medline using an advanced search interface like Ovid or </a:t>
            </a:r>
            <a:r>
              <a:rPr lang="en-GB" dirty="0" err="1"/>
              <a:t>EBSCOHost</a:t>
            </a:r>
            <a:r>
              <a:rPr lang="en-GB" dirty="0"/>
              <a:t>.</a:t>
            </a:r>
          </a:p>
          <a:p>
            <a:r>
              <a:rPr lang="en-GB" dirty="0"/>
              <a:t>The Hub enhances your search so it is not easy to tell exactly what terms have been searched which makes it unsuitable for when you need to report your search</a:t>
            </a:r>
          </a:p>
          <a:p>
            <a:r>
              <a:rPr lang="en-GB" dirty="0"/>
              <a:t>Each organisation will have a slightly different version of the Hub and so your search is not always reproducible.</a:t>
            </a:r>
          </a:p>
          <a:p>
            <a:r>
              <a:rPr lang="en-GB" dirty="0"/>
              <a:t> </a:t>
            </a:r>
          </a:p>
          <a:p>
            <a:endParaRPr lang="en-GB" dirty="0"/>
          </a:p>
          <a:p>
            <a:r>
              <a:rPr lang="en-GB" dirty="0"/>
              <a:t>Image from </a:t>
            </a:r>
            <a:r>
              <a:rPr lang="en-GB" dirty="0" err="1"/>
              <a:t>Pixabay</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634458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123106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matters which version of the Hub you are on – getting the right version means you see the articles and </a:t>
            </a:r>
            <a:r>
              <a:rPr lang="en-GB" dirty="0" err="1"/>
              <a:t>ebooks</a:t>
            </a:r>
            <a:r>
              <a:rPr lang="en-GB" dirty="0"/>
              <a:t> that have been subscribed to for you by your organisation</a:t>
            </a:r>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3038763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4F3-2DFD-8CE6-6C09-3B01179348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96901B-06FA-2BD7-F5D5-6F71A0105C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26B19B-57E2-39DD-9434-94EFE12A192C}"/>
              </a:ext>
            </a:extLst>
          </p:cNvPr>
          <p:cNvSpPr>
            <a:spLocks noGrp="1"/>
          </p:cNvSpPr>
          <p:nvPr>
            <p:ph type="body" idx="1"/>
          </p:nvPr>
        </p:nvSpPr>
        <p:spPr/>
        <p:txBody>
          <a:bodyPr/>
          <a:lstStyle/>
          <a:p>
            <a:r>
              <a:rPr lang="en-GB" dirty="0"/>
              <a:t>A handy place for people to start their library research and access services </a:t>
            </a:r>
          </a:p>
          <a:p>
            <a:r>
              <a:rPr lang="en-GB" dirty="0"/>
              <a:t>1. Quick evidence resources – helps you move quickly to search these key resources when you know they will offer a quick path to the evidence you need. These buttons appear on all Hub instances to support consistent easy access.</a:t>
            </a:r>
          </a:p>
          <a:p>
            <a:r>
              <a:rPr lang="en-GB" dirty="0"/>
              <a:t>2. A further set of prominent buttons – these will highlight key services and further resource highlights specific to your organisation.</a:t>
            </a:r>
          </a:p>
          <a:p>
            <a:r>
              <a:rPr lang="en-GB" dirty="0"/>
              <a:t>3. Further resources – you can find links to other important resources here including links to the advanced searching interfaces for literature databases such as Medline, CINAHL and EMBASE.  The literature databases are listed with the search interface used for them – this will mostly be Ovid or </a:t>
            </a:r>
            <a:r>
              <a:rPr lang="en-GB" dirty="0" err="1"/>
              <a:t>EBSCOHost</a:t>
            </a:r>
            <a:r>
              <a:rPr lang="en-GB" dirty="0"/>
              <a:t>.</a:t>
            </a:r>
          </a:p>
          <a:p>
            <a:r>
              <a:rPr lang="en-GB" dirty="0"/>
              <a:t>4. Browse journals – for a table of contents easy browse route to access journal articles from your library. Publications A-Z above offers a more traditional library look up list of journals (and some </a:t>
            </a:r>
            <a:r>
              <a:rPr lang="en-GB" dirty="0" err="1"/>
              <a:t>ebooks</a:t>
            </a:r>
            <a:r>
              <a:rPr lang="en-GB" dirty="0"/>
              <a:t>)</a:t>
            </a:r>
          </a:p>
          <a:p>
            <a:r>
              <a:rPr lang="en-GB" dirty="0"/>
              <a:t>5. Help – click to access a set of super short videos to help you achieve key tasks on the Hub.  Click More under any video if you would rather read more.  A link to a more comprehensive set of guides is available in the final section of the help page</a:t>
            </a:r>
          </a:p>
          <a:p>
            <a:r>
              <a:rPr lang="en-GB" dirty="0"/>
              <a:t>6. Library website – this will be a link to your library service webpage – it is likely also linked from your Trust logo</a:t>
            </a:r>
          </a:p>
          <a:p>
            <a:r>
              <a:rPr lang="en-GB" dirty="0"/>
              <a:t>7. Ask – A – Librarian – generally this will offer a form to request help with a search or will link to the HLISD contact page for your library. </a:t>
            </a:r>
          </a:p>
        </p:txBody>
      </p:sp>
      <p:sp>
        <p:nvSpPr>
          <p:cNvPr id="4" name="Slide Number Placeholder 3">
            <a:extLst>
              <a:ext uri="{FF2B5EF4-FFF2-40B4-BE49-F238E27FC236}">
                <a16:creationId xmlns:a16="http://schemas.microsoft.com/office/drawing/2014/main" id="{79B0C8CA-5A9F-24F6-5DAB-779A82A4E4E6}"/>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393111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8.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dirty="0"/>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66600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dirty="0"/>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dirty="0"/>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dirty="0"/>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dirty="0"/>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dirty="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company/</a:t>
            </a:r>
            <a:r>
              <a:rPr kumimoji="0" lang="en-GB" sz="2400" b="1" i="0" u="none" strike="noStrike" kern="1200" cap="none" spc="20" normalizeH="0" baseline="0" noProof="0" dirty="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england.nhs.uk</a:t>
            </a:r>
            <a:endParaRPr lang="en-GB" sz="2400" b="1" dirty="0">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dirty="0">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14920" y="1343804"/>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09601" y="548641"/>
            <a:ext cx="8756073" cy="611649"/>
          </a:xfrm>
          <a:prstGeom prst="rect">
            <a:avLst/>
          </a:prstGeom>
        </p:spPr>
        <p:txBody>
          <a:bodyPr/>
          <a:lstStyle>
            <a:lvl1pPr>
              <a:defRPr sz="2400" b="1">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sp>
        <p:nvSpPr>
          <p:cNvPr id="7" name="Rectangle 6">
            <a:extLst>
              <a:ext uri="{FF2B5EF4-FFF2-40B4-BE49-F238E27FC236}">
                <a16:creationId xmlns:a16="http://schemas.microsoft.com/office/drawing/2014/main" id="{7CAF24A0-DCA8-44EA-AC47-6BBB1594DD60}"/>
              </a:ext>
            </a:extLst>
          </p:cNvPr>
          <p:cNvSpPr/>
          <p:nvPr userDrawn="1"/>
        </p:nvSpPr>
        <p:spPr>
          <a:xfrm>
            <a:off x="0" y="0"/>
            <a:ext cx="264695"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3" name="Picture 12" descr="A picture containing clipart&#10;&#10;Description generated with very high confidence">
            <a:extLst>
              <a:ext uri="{FF2B5EF4-FFF2-40B4-BE49-F238E27FC236}">
                <a16:creationId xmlns:a16="http://schemas.microsoft.com/office/drawing/2014/main" id="{0FDA4BF7-D005-4A8E-B621-0CDD17ABD468}"/>
              </a:ext>
            </a:extLst>
          </p:cNvPr>
          <p:cNvPicPr>
            <a:picLocks noChangeAspect="1"/>
          </p:cNvPicPr>
          <p:nvPr userDrawn="1"/>
        </p:nvPicPr>
        <p:blipFill>
          <a:blip r:embed="rId2"/>
          <a:stretch>
            <a:fillRect/>
          </a:stretch>
        </p:blipFill>
        <p:spPr>
          <a:xfrm>
            <a:off x="10789920" y="292976"/>
            <a:ext cx="1080655" cy="436418"/>
          </a:xfrm>
          <a:prstGeom prst="rect">
            <a:avLst/>
          </a:prstGeom>
        </p:spPr>
      </p:pic>
    </p:spTree>
    <p:extLst>
      <p:ext uri="{BB962C8B-B14F-4D97-AF65-F5344CB8AC3E}">
        <p14:creationId xmlns:p14="http://schemas.microsoft.com/office/powerpoint/2010/main" val="1681609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dirty="0"/>
              <a:t>Headline over a number of lines,</a:t>
            </a:r>
            <a:br>
              <a:rPr lang="en-GB" dirty="0"/>
            </a:br>
            <a:r>
              <a:rPr lang="en-GB" dirty="0"/>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15/01/2026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dirty="0"/>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789" r:id="rId8"/>
    <p:sldLayoutId id="2147483818" r:id="rId9"/>
    <p:sldLayoutId id="2147483813" r:id="rId10"/>
    <p:sldLayoutId id="2147483814" r:id="rId11"/>
    <p:sldLayoutId id="2147483815" r:id="rId12"/>
    <p:sldLayoutId id="2147483793" r:id="rId13"/>
    <p:sldLayoutId id="2147483719" r:id="rId14"/>
    <p:sldLayoutId id="2147483938" r:id="rId15"/>
    <p:sldLayoutId id="2147483939" r:id="rId16"/>
    <p:sldLayoutId id="2147483933" r:id="rId17"/>
    <p:sldLayoutId id="2147483824" r:id="rId18"/>
    <p:sldLayoutId id="2147483926" r:id="rId19"/>
    <p:sldLayoutId id="2147483927" r:id="rId20"/>
    <p:sldLayoutId id="2147483929" r:id="rId21"/>
    <p:sldLayoutId id="2147483928" r:id="rId22"/>
    <p:sldLayoutId id="2147483930" r:id="rId23"/>
    <p:sldLayoutId id="2147483924" r:id="rId24"/>
    <p:sldLayoutId id="2147483940" r:id="rId25"/>
    <p:sldLayoutId id="2147483934" r:id="rId26"/>
    <p:sldLayoutId id="2147483936" r:id="rId27"/>
    <p:sldLayoutId id="2147483937" r:id="rId28"/>
    <p:sldLayoutId id="2147483825" r:id="rId29"/>
    <p:sldLayoutId id="2147483935" r:id="rId30"/>
    <p:sldLayoutId id="2147483941"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hyperlink" Target="http://www.library.nhs.uk/knowledgehub"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www.library.nhs.uk/"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109882" y="750305"/>
            <a:ext cx="6083100" cy="2507695"/>
          </a:xfrm>
        </p:spPr>
        <p:txBody>
          <a:bodyPr/>
          <a:lstStyle/>
          <a:p>
            <a:r>
              <a:rPr lang="en-US" b="1" i="0" dirty="0">
                <a:solidFill>
                  <a:srgbClr val="323130"/>
                </a:solidFill>
                <a:effectLst/>
                <a:latin typeface="WordVisi_MSFontService"/>
              </a:rPr>
              <a:t>Introduction to the Knowledge and Library Hub</a:t>
            </a:r>
            <a:endParaRPr lang="en-GB" sz="16600" dirty="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109883" y="3600000"/>
            <a:ext cx="4802360" cy="1227181"/>
          </a:xfrm>
        </p:spPr>
        <p:txBody>
          <a:bodyPr>
            <a:normAutofit/>
          </a:bodyPr>
          <a:lstStyle/>
          <a:p>
            <a:r>
              <a:rPr lang="en-GB" sz="3200" b="1" dirty="0"/>
              <a:t>New interface </a:t>
            </a:r>
          </a:p>
        </p:txBody>
      </p:sp>
      <p:sp>
        <p:nvSpPr>
          <p:cNvPr id="4" name="Subtitle 2">
            <a:extLst>
              <a:ext uri="{FF2B5EF4-FFF2-40B4-BE49-F238E27FC236}">
                <a16:creationId xmlns:a16="http://schemas.microsoft.com/office/drawing/2014/main" id="{8A0D214F-47F1-0BD6-D38C-1574281D12ED}"/>
              </a:ext>
            </a:extLst>
          </p:cNvPr>
          <p:cNvSpPr txBox="1">
            <a:spLocks/>
          </p:cNvSpPr>
          <p:nvPr/>
        </p:nvSpPr>
        <p:spPr>
          <a:xfrm>
            <a:off x="337440" y="6007085"/>
            <a:ext cx="4574803" cy="61918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accent6"/>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accent6"/>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accent6"/>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b="1" dirty="0"/>
              <a:t>Revised slides 14 Jan 2026</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Keep it simple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573945" cy="3456000"/>
          </a:xfrm>
        </p:spPr>
        <p:txBody>
          <a:bodyPr/>
          <a:lstStyle/>
          <a:p>
            <a:pPr marL="342900" indent="-342900">
              <a:buFont typeface="Arial" panose="020B0604020202020204" pitchFamily="34" charset="0"/>
              <a:buChar char="•"/>
            </a:pPr>
            <a:r>
              <a:rPr lang="en-GB" dirty="0"/>
              <a:t>Default search is all words (</a:t>
            </a:r>
            <a:r>
              <a:rPr lang="en-GB" dirty="0" err="1"/>
              <a:t>ie</a:t>
            </a:r>
            <a:r>
              <a:rPr lang="en-GB" dirty="0"/>
              <a:t> AND)</a:t>
            </a:r>
          </a:p>
          <a:p>
            <a:pPr marL="342900" indent="-342900">
              <a:buFont typeface="Arial" panose="020B0604020202020204" pitchFamily="34" charset="0"/>
              <a:buChar char="•"/>
            </a:pPr>
            <a:r>
              <a:rPr lang="en-GB" dirty="0"/>
              <a:t>Helpful suggestions as you type</a:t>
            </a:r>
          </a:p>
          <a:p>
            <a:pPr marL="342900" indent="-342900">
              <a:buFont typeface="Arial" panose="020B0604020202020204" pitchFamily="34" charset="0"/>
              <a:buChar char="•"/>
            </a:pPr>
            <a:r>
              <a:rPr lang="en-GB" dirty="0"/>
              <a:t>“Phrase search in quotes”</a:t>
            </a:r>
          </a:p>
          <a:p>
            <a:pPr marL="342900" indent="-342900">
              <a:buFont typeface="Arial" panose="020B0604020202020204" pitchFamily="34" charset="0"/>
              <a:buChar char="•"/>
            </a:pPr>
            <a:r>
              <a:rPr lang="en-GB" dirty="0"/>
              <a:t>The Hub adds plurals, related words and alternative spellings by default</a:t>
            </a:r>
          </a:p>
          <a:p>
            <a:pPr marL="342900" indent="-342900">
              <a:buFont typeface="Arial" panose="020B0604020202020204" pitchFamily="34" charset="0"/>
              <a:buChar char="•"/>
            </a:pPr>
            <a:endParaRPr lang="en-GB" dirty="0"/>
          </a:p>
        </p:txBody>
      </p:sp>
      <p:pic>
        <p:nvPicPr>
          <p:cNvPr id="6" name="Picture 5" descr="Screen grab of Hub search box">
            <a:extLst>
              <a:ext uri="{FF2B5EF4-FFF2-40B4-BE49-F238E27FC236}">
                <a16:creationId xmlns:a16="http://schemas.microsoft.com/office/drawing/2014/main" id="{2D9EEF6E-0F48-9D22-DD00-D4B8F74EC3FF}"/>
              </a:ext>
            </a:extLst>
          </p:cNvPr>
          <p:cNvPicPr>
            <a:picLocks noChangeAspect="1"/>
          </p:cNvPicPr>
          <p:nvPr/>
        </p:nvPicPr>
        <p:blipFill>
          <a:blip r:embed="rId3"/>
          <a:stretch>
            <a:fillRect/>
          </a:stretch>
        </p:blipFill>
        <p:spPr>
          <a:xfrm>
            <a:off x="4348516" y="4768419"/>
            <a:ext cx="7411484" cy="1657581"/>
          </a:xfrm>
          <a:prstGeom prst="rect">
            <a:avLst/>
          </a:prstGeom>
        </p:spPr>
      </p:pic>
    </p:spTree>
    <p:extLst>
      <p:ext uri="{BB962C8B-B14F-4D97-AF65-F5344CB8AC3E}">
        <p14:creationId xmlns:p14="http://schemas.microsoft.com/office/powerpoint/2010/main" val="1342700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9A6A0-13E7-F983-A3B0-9F8D69FD79F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41B6D1F-7C29-AD07-8E0A-5616F12C66E1}"/>
              </a:ext>
            </a:extLst>
          </p:cNvPr>
          <p:cNvSpPr>
            <a:spLocks noGrp="1"/>
          </p:cNvSpPr>
          <p:nvPr>
            <p:ph type="title"/>
          </p:nvPr>
        </p:nvSpPr>
        <p:spPr/>
        <p:txBody>
          <a:bodyPr>
            <a:normAutofit/>
          </a:bodyPr>
          <a:lstStyle/>
          <a:p>
            <a:r>
              <a:rPr lang="en-GB" dirty="0"/>
              <a:t>Searching using natural language search</a:t>
            </a:r>
          </a:p>
        </p:txBody>
      </p:sp>
      <p:sp>
        <p:nvSpPr>
          <p:cNvPr id="3" name="Text Placeholder 2">
            <a:extLst>
              <a:ext uri="{FF2B5EF4-FFF2-40B4-BE49-F238E27FC236}">
                <a16:creationId xmlns:a16="http://schemas.microsoft.com/office/drawing/2014/main" id="{BBE6B5BF-BF89-5B27-CEEF-12123CDD8CAF}"/>
              </a:ext>
            </a:extLst>
          </p:cNvPr>
          <p:cNvSpPr>
            <a:spLocks noGrp="1"/>
          </p:cNvSpPr>
          <p:nvPr>
            <p:ph type="body" sz="quarter" idx="13"/>
          </p:nvPr>
        </p:nvSpPr>
        <p:spPr/>
        <p:txBody>
          <a:bodyPr/>
          <a:lstStyle/>
          <a:p>
            <a:r>
              <a:rPr lang="en-GB" dirty="0"/>
              <a:t>Toggle to search using a query as you might ask a person</a:t>
            </a:r>
          </a:p>
        </p:txBody>
      </p:sp>
      <p:sp>
        <p:nvSpPr>
          <p:cNvPr id="2" name="Content Placeholder 1">
            <a:extLst>
              <a:ext uri="{FF2B5EF4-FFF2-40B4-BE49-F238E27FC236}">
                <a16:creationId xmlns:a16="http://schemas.microsoft.com/office/drawing/2014/main" id="{B089E92F-EA26-3C8A-4066-D1BAAC161589}"/>
              </a:ext>
            </a:extLst>
          </p:cNvPr>
          <p:cNvSpPr>
            <a:spLocks noGrp="1"/>
          </p:cNvSpPr>
          <p:nvPr>
            <p:ph idx="1"/>
          </p:nvPr>
        </p:nvSpPr>
        <p:spPr>
          <a:xfrm>
            <a:off x="432001" y="2771999"/>
            <a:ext cx="4373126" cy="3456000"/>
          </a:xfrm>
        </p:spPr>
        <p:txBody>
          <a:bodyPr/>
          <a:lstStyle/>
          <a:p>
            <a:pPr marL="342900" indent="-342900">
              <a:buFont typeface="Arial" panose="020B0604020202020204" pitchFamily="34" charset="0"/>
              <a:buChar char="•"/>
            </a:pPr>
            <a:r>
              <a:rPr lang="en-GB" dirty="0"/>
              <a:t>Ask long form questions</a:t>
            </a:r>
          </a:p>
          <a:p>
            <a:pPr marL="342900" indent="-342900">
              <a:buFont typeface="Arial" panose="020B0604020202020204" pitchFamily="34" charset="0"/>
              <a:buChar char="•"/>
            </a:pPr>
            <a:r>
              <a:rPr lang="en-GB" dirty="0"/>
              <a:t>Your query is translated</a:t>
            </a:r>
          </a:p>
          <a:p>
            <a:pPr marL="342900" indent="-342900">
              <a:buFont typeface="Arial" panose="020B0604020202020204" pitchFamily="34" charset="0"/>
              <a:buChar char="•"/>
            </a:pPr>
            <a:r>
              <a:rPr lang="en-GB" dirty="0"/>
              <a:t>Clicking “Show refined query” lets you check you have been understood</a:t>
            </a:r>
          </a:p>
        </p:txBody>
      </p:sp>
      <p:pic>
        <p:nvPicPr>
          <p:cNvPr id="10" name="Picture 9" descr="Screen grab of a hub results page for a search using the natural language mode">
            <a:extLst>
              <a:ext uri="{FF2B5EF4-FFF2-40B4-BE49-F238E27FC236}">
                <a16:creationId xmlns:a16="http://schemas.microsoft.com/office/drawing/2014/main" id="{FC14C2FE-275E-68BB-0AFD-D88703D4B1B0}"/>
              </a:ext>
            </a:extLst>
          </p:cNvPr>
          <p:cNvPicPr>
            <a:picLocks noChangeAspect="1"/>
          </p:cNvPicPr>
          <p:nvPr/>
        </p:nvPicPr>
        <p:blipFill>
          <a:blip r:embed="rId3"/>
          <a:stretch>
            <a:fillRect/>
          </a:stretch>
        </p:blipFill>
        <p:spPr>
          <a:xfrm>
            <a:off x="4805126" y="2771999"/>
            <a:ext cx="7278116" cy="3362794"/>
          </a:xfrm>
          <a:prstGeom prst="rect">
            <a:avLst/>
          </a:prstGeom>
        </p:spPr>
      </p:pic>
      <p:sp>
        <p:nvSpPr>
          <p:cNvPr id="8" name="Rectangle 7" descr="Box around the natural language search toggle - it is in the on position">
            <a:extLst>
              <a:ext uri="{FF2B5EF4-FFF2-40B4-BE49-F238E27FC236}">
                <a16:creationId xmlns:a16="http://schemas.microsoft.com/office/drawing/2014/main" id="{AE640927-DB9C-7027-1CEE-E7F3046BDDB7}"/>
              </a:ext>
            </a:extLst>
          </p:cNvPr>
          <p:cNvSpPr/>
          <p:nvPr/>
        </p:nvSpPr>
        <p:spPr>
          <a:xfrm>
            <a:off x="5005264" y="3791785"/>
            <a:ext cx="1866118" cy="3310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descr="Box around an example of a search string generated by the natural language search tool">
            <a:extLst>
              <a:ext uri="{FF2B5EF4-FFF2-40B4-BE49-F238E27FC236}">
                <a16:creationId xmlns:a16="http://schemas.microsoft.com/office/drawing/2014/main" id="{8AFA37D6-4254-0693-C386-BC63B23707A9}"/>
              </a:ext>
            </a:extLst>
          </p:cNvPr>
          <p:cNvSpPr/>
          <p:nvPr/>
        </p:nvSpPr>
        <p:spPr>
          <a:xfrm>
            <a:off x="6964471" y="4140740"/>
            <a:ext cx="4467647" cy="43083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5932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 – using advanced search</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Spelling it out for better results</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1999" y="2771999"/>
            <a:ext cx="5392603" cy="3456000"/>
          </a:xfrm>
        </p:spPr>
        <p:txBody>
          <a:bodyPr>
            <a:normAutofit/>
          </a:bodyPr>
          <a:lstStyle/>
          <a:p>
            <a:pPr marL="342900" indent="-342900">
              <a:buFont typeface="Arial" panose="020B0604020202020204" pitchFamily="34" charset="0"/>
              <a:buChar char="•"/>
            </a:pPr>
            <a:r>
              <a:rPr lang="en-GB" dirty="0"/>
              <a:t>A visual way to access fields and combine terms</a:t>
            </a:r>
          </a:p>
          <a:p>
            <a:pPr marL="342900" indent="-342900">
              <a:buFont typeface="Arial" panose="020B0604020202020204" pitchFamily="34" charset="0"/>
              <a:buChar char="•"/>
            </a:pPr>
            <a:r>
              <a:rPr lang="en-GB" dirty="0"/>
              <a:t>Suggestions still pop up</a:t>
            </a:r>
          </a:p>
          <a:p>
            <a:pPr marL="342900" indent="-342900">
              <a:buFont typeface="Arial" panose="020B0604020202020204" pitchFamily="34" charset="0"/>
              <a:buChar char="•"/>
            </a:pPr>
            <a:r>
              <a:rPr lang="en-GB" dirty="0"/>
              <a:t>Note wild card * (Physiotherapy, physiotherapist, physiotherapeutic etc)</a:t>
            </a:r>
          </a:p>
          <a:p>
            <a:pPr marL="342900" indent="-342900">
              <a:buFont typeface="Arial" panose="020B0604020202020204" pitchFamily="34" charset="0"/>
              <a:buChar char="•"/>
            </a:pPr>
            <a:r>
              <a:rPr lang="en-GB" dirty="0"/>
              <a:t>Supports library users to do a better search and apply techniques learnt on in-depth interfaces</a:t>
            </a:r>
          </a:p>
        </p:txBody>
      </p:sp>
      <p:pic>
        <p:nvPicPr>
          <p:cNvPr id="11" name="Picture 10" descr="screen grab of advanced search screen">
            <a:extLst>
              <a:ext uri="{FF2B5EF4-FFF2-40B4-BE49-F238E27FC236}">
                <a16:creationId xmlns:a16="http://schemas.microsoft.com/office/drawing/2014/main" id="{C0EBF410-AB9A-0D7F-8501-633BBD10AF44}"/>
              </a:ext>
            </a:extLst>
          </p:cNvPr>
          <p:cNvPicPr>
            <a:picLocks noChangeAspect="1"/>
          </p:cNvPicPr>
          <p:nvPr/>
        </p:nvPicPr>
        <p:blipFill>
          <a:blip r:embed="rId3"/>
          <a:stretch>
            <a:fillRect/>
          </a:stretch>
        </p:blipFill>
        <p:spPr>
          <a:xfrm>
            <a:off x="5938323" y="3657177"/>
            <a:ext cx="6277851" cy="2324424"/>
          </a:xfrm>
          <a:prstGeom prst="rect">
            <a:avLst/>
          </a:prstGeom>
        </p:spPr>
      </p:pic>
    </p:spTree>
    <p:extLst>
      <p:ext uri="{BB962C8B-B14F-4D97-AF65-F5344CB8AC3E}">
        <p14:creationId xmlns:p14="http://schemas.microsoft.com/office/powerpoint/2010/main" val="28607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 – PICOT?</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Providing a structure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7897961" cy="3456000"/>
          </a:xfrm>
        </p:spPr>
        <p:txBody>
          <a:bodyPr/>
          <a:lstStyle/>
          <a:p>
            <a:pPr marL="342900" indent="-342900">
              <a:buFont typeface="Arial" panose="020B0604020202020204" pitchFamily="34" charset="0"/>
              <a:buChar char="•"/>
            </a:pPr>
            <a:r>
              <a:rPr lang="en-GB" dirty="0"/>
              <a:t>A way the Hub helps</a:t>
            </a:r>
          </a:p>
          <a:p>
            <a:pPr marL="342900" indent="-342900">
              <a:buFont typeface="Arial" panose="020B0604020202020204" pitchFamily="34" charset="0"/>
              <a:buChar char="•"/>
            </a:pPr>
            <a:r>
              <a:rPr lang="en-GB" dirty="0"/>
              <a:t>Step by step support</a:t>
            </a:r>
          </a:p>
          <a:p>
            <a:pPr marL="342900" indent="-342900">
              <a:buFont typeface="Arial" panose="020B0604020202020204" pitchFamily="34" charset="0"/>
              <a:buChar char="•"/>
            </a:pPr>
            <a:r>
              <a:rPr lang="en-GB" dirty="0"/>
              <a:t>Tips on screen</a:t>
            </a:r>
          </a:p>
          <a:p>
            <a:pPr marL="342900" indent="-342900">
              <a:buFont typeface="Arial" panose="020B0604020202020204" pitchFamily="34" charset="0"/>
              <a:buChar char="•"/>
            </a:pPr>
            <a:r>
              <a:rPr lang="en-GB" dirty="0"/>
              <a:t>Not perfect but quick</a:t>
            </a:r>
          </a:p>
        </p:txBody>
      </p:sp>
      <p:pic>
        <p:nvPicPr>
          <p:cNvPr id="6" name="Picture 5" descr="Screen grab of the Hub Picot search">
            <a:extLst>
              <a:ext uri="{FF2B5EF4-FFF2-40B4-BE49-F238E27FC236}">
                <a16:creationId xmlns:a16="http://schemas.microsoft.com/office/drawing/2014/main" id="{DC0EE4DB-4908-F76F-326E-EA2A6C2F383D}"/>
              </a:ext>
            </a:extLst>
          </p:cNvPr>
          <p:cNvPicPr>
            <a:picLocks noChangeAspect="1"/>
          </p:cNvPicPr>
          <p:nvPr/>
        </p:nvPicPr>
        <p:blipFill>
          <a:blip r:embed="rId3"/>
          <a:stretch>
            <a:fillRect/>
          </a:stretch>
        </p:blipFill>
        <p:spPr>
          <a:xfrm>
            <a:off x="4757162" y="1297186"/>
            <a:ext cx="6687483" cy="5296639"/>
          </a:xfrm>
          <a:prstGeom prst="rect">
            <a:avLst/>
          </a:prstGeom>
        </p:spPr>
      </p:pic>
    </p:spTree>
    <p:extLst>
      <p:ext uri="{BB962C8B-B14F-4D97-AF65-F5344CB8AC3E}">
        <p14:creationId xmlns:p14="http://schemas.microsoft.com/office/powerpoint/2010/main" val="62630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a:t>
            </a:r>
          </a:p>
        </p:txBody>
      </p:sp>
      <p:pic>
        <p:nvPicPr>
          <p:cNvPr id="6" name="Picture 5" descr="Screen grab of a Hub results page">
            <a:extLst>
              <a:ext uri="{FF2B5EF4-FFF2-40B4-BE49-F238E27FC236}">
                <a16:creationId xmlns:a16="http://schemas.microsoft.com/office/drawing/2014/main" id="{C70ACBF9-3B2A-0FD3-1DB9-4716B29C6602}"/>
              </a:ext>
            </a:extLst>
          </p:cNvPr>
          <p:cNvPicPr>
            <a:picLocks noChangeAspect="1"/>
          </p:cNvPicPr>
          <p:nvPr/>
        </p:nvPicPr>
        <p:blipFill>
          <a:blip r:embed="rId3"/>
          <a:stretch>
            <a:fillRect/>
          </a:stretch>
        </p:blipFill>
        <p:spPr>
          <a:xfrm>
            <a:off x="973992" y="1180169"/>
            <a:ext cx="10320169" cy="5652444"/>
          </a:xfrm>
          <a:prstGeom prst="rect">
            <a:avLst/>
          </a:prstGeom>
        </p:spPr>
      </p:pic>
      <p:sp>
        <p:nvSpPr>
          <p:cNvPr id="5" name="Rectangle 4">
            <a:extLst>
              <a:ext uri="{FF2B5EF4-FFF2-40B4-BE49-F238E27FC236}">
                <a16:creationId xmlns:a16="http://schemas.microsoft.com/office/drawing/2014/main" id="{136737D7-E824-D24B-ECF4-E61DA00E0793}"/>
              </a:ext>
            </a:extLst>
          </p:cNvPr>
          <p:cNvSpPr/>
          <p:nvPr/>
        </p:nvSpPr>
        <p:spPr>
          <a:xfrm>
            <a:off x="2263412" y="129718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17" name="Rectangle 16" descr="Box around the results box showing the most commonly used quick filter buttons">
            <a:extLst>
              <a:ext uri="{FF2B5EF4-FFF2-40B4-BE49-F238E27FC236}">
                <a16:creationId xmlns:a16="http://schemas.microsoft.com/office/drawing/2014/main" id="{948C8FC5-A145-5EF2-9DE6-9A6AC22891AC}"/>
              </a:ext>
            </a:extLst>
          </p:cNvPr>
          <p:cNvSpPr/>
          <p:nvPr/>
        </p:nvSpPr>
        <p:spPr>
          <a:xfrm>
            <a:off x="2683565" y="1378605"/>
            <a:ext cx="8442088" cy="92735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8CD8CEE-EE77-1AAD-E502-C46E5FBEC68F}"/>
              </a:ext>
            </a:extLst>
          </p:cNvPr>
          <p:cNvSpPr/>
          <p:nvPr/>
        </p:nvSpPr>
        <p:spPr>
          <a:xfrm>
            <a:off x="2715704" y="297182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2</a:t>
            </a:r>
          </a:p>
        </p:txBody>
      </p:sp>
      <p:pic>
        <p:nvPicPr>
          <p:cNvPr id="20" name="Picture 19" descr="Overlaid image to show results and relevance buttons">
            <a:extLst>
              <a:ext uri="{FF2B5EF4-FFF2-40B4-BE49-F238E27FC236}">
                <a16:creationId xmlns:a16="http://schemas.microsoft.com/office/drawing/2014/main" id="{5BA6663D-48C9-CEE6-A120-E0EAF3F5CFE8}"/>
              </a:ext>
            </a:extLst>
          </p:cNvPr>
          <p:cNvPicPr>
            <a:picLocks noChangeAspect="1"/>
          </p:cNvPicPr>
          <p:nvPr/>
        </p:nvPicPr>
        <p:blipFill>
          <a:blip r:embed="rId4"/>
          <a:stretch>
            <a:fillRect/>
          </a:stretch>
        </p:blipFill>
        <p:spPr>
          <a:xfrm>
            <a:off x="3193548" y="2891020"/>
            <a:ext cx="7503830" cy="371707"/>
          </a:xfrm>
          <a:prstGeom prst="rect">
            <a:avLst/>
          </a:prstGeom>
        </p:spPr>
      </p:pic>
      <p:sp>
        <p:nvSpPr>
          <p:cNvPr id="13" name="Rectangle 12" descr="Box showing the results count for a search">
            <a:extLst>
              <a:ext uri="{FF2B5EF4-FFF2-40B4-BE49-F238E27FC236}">
                <a16:creationId xmlns:a16="http://schemas.microsoft.com/office/drawing/2014/main" id="{273F99E2-7571-B8EF-1CB4-C4F4E4815BFB}"/>
              </a:ext>
            </a:extLst>
          </p:cNvPr>
          <p:cNvSpPr/>
          <p:nvPr/>
        </p:nvSpPr>
        <p:spPr>
          <a:xfrm>
            <a:off x="3135857" y="2891020"/>
            <a:ext cx="1628079" cy="36150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AE215A0-15DD-F3A4-F6DA-813D004D9D7C}"/>
              </a:ext>
            </a:extLst>
          </p:cNvPr>
          <p:cNvSpPr/>
          <p:nvPr/>
        </p:nvSpPr>
        <p:spPr>
          <a:xfrm>
            <a:off x="11339023" y="225906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3</a:t>
            </a:r>
          </a:p>
        </p:txBody>
      </p:sp>
      <p:sp>
        <p:nvSpPr>
          <p:cNvPr id="9" name="Rectangle 8" descr="Box around a toggled on Natural Language Search option and the resulting expanded query">
            <a:extLst>
              <a:ext uri="{FF2B5EF4-FFF2-40B4-BE49-F238E27FC236}">
                <a16:creationId xmlns:a16="http://schemas.microsoft.com/office/drawing/2014/main" id="{BB4A77E4-1E1A-97F7-FF1D-11AFFB2950CE}"/>
              </a:ext>
            </a:extLst>
          </p:cNvPr>
          <p:cNvSpPr/>
          <p:nvPr/>
        </p:nvSpPr>
        <p:spPr>
          <a:xfrm>
            <a:off x="2728427" y="2269865"/>
            <a:ext cx="8442088" cy="5397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A1FE048-E0B5-64FE-195E-CB621C79B073}"/>
              </a:ext>
            </a:extLst>
          </p:cNvPr>
          <p:cNvSpPr/>
          <p:nvPr/>
        </p:nvSpPr>
        <p:spPr>
          <a:xfrm>
            <a:off x="10876907" y="2934427"/>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4</a:t>
            </a:r>
          </a:p>
        </p:txBody>
      </p:sp>
      <p:sp>
        <p:nvSpPr>
          <p:cNvPr id="16" name="Rectangle 15" descr="Box around controls for number of results displayed, option to change from relevance to currency ranked and the three dots &quot;burger&quot; to access other options">
            <a:extLst>
              <a:ext uri="{FF2B5EF4-FFF2-40B4-BE49-F238E27FC236}">
                <a16:creationId xmlns:a16="http://schemas.microsoft.com/office/drawing/2014/main" id="{B4308771-0425-D559-09AD-D237ED140C64}"/>
              </a:ext>
            </a:extLst>
          </p:cNvPr>
          <p:cNvSpPr/>
          <p:nvPr/>
        </p:nvSpPr>
        <p:spPr>
          <a:xfrm>
            <a:off x="8429364" y="2891020"/>
            <a:ext cx="2268014" cy="42368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CEB0B20-0536-0BE6-F517-C158E8709AA6}"/>
              </a:ext>
            </a:extLst>
          </p:cNvPr>
          <p:cNvSpPr/>
          <p:nvPr/>
        </p:nvSpPr>
        <p:spPr>
          <a:xfrm>
            <a:off x="10727749" y="389443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5</a:t>
            </a:r>
          </a:p>
        </p:txBody>
      </p:sp>
      <p:sp>
        <p:nvSpPr>
          <p:cNvPr id="15" name="Rectangle 14" descr="Box around a sample result">
            <a:extLst>
              <a:ext uri="{FF2B5EF4-FFF2-40B4-BE49-F238E27FC236}">
                <a16:creationId xmlns:a16="http://schemas.microsoft.com/office/drawing/2014/main" id="{DA05B873-9A48-E436-961C-9C616FBE72E3}"/>
              </a:ext>
            </a:extLst>
          </p:cNvPr>
          <p:cNvSpPr/>
          <p:nvPr/>
        </p:nvSpPr>
        <p:spPr>
          <a:xfrm>
            <a:off x="3015545" y="3543300"/>
            <a:ext cx="7561674" cy="213453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889D661-D80A-F359-48DC-F801B9F7A07C}"/>
              </a:ext>
            </a:extLst>
          </p:cNvPr>
          <p:cNvSpPr/>
          <p:nvPr/>
        </p:nvSpPr>
        <p:spPr>
          <a:xfrm>
            <a:off x="599524" y="4062868"/>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6</a:t>
            </a:r>
          </a:p>
        </p:txBody>
      </p:sp>
      <p:sp>
        <p:nvSpPr>
          <p:cNvPr id="21" name="Rectangle 20" descr="Box around the recent activity link to display the search history">
            <a:extLst>
              <a:ext uri="{FF2B5EF4-FFF2-40B4-BE49-F238E27FC236}">
                <a16:creationId xmlns:a16="http://schemas.microsoft.com/office/drawing/2014/main" id="{7641A6D6-6B0D-1A43-3051-1F84D5BB1038}"/>
              </a:ext>
            </a:extLst>
          </p:cNvPr>
          <p:cNvSpPr/>
          <p:nvPr/>
        </p:nvSpPr>
        <p:spPr>
          <a:xfrm>
            <a:off x="973992" y="4318115"/>
            <a:ext cx="1324612"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3013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7" grpId="0" animBg="1"/>
      <p:bldP spid="13" grpId="0" animBg="1"/>
      <p:bldP spid="8" grpId="0" animBg="1"/>
      <p:bldP spid="9" grpId="0" animBg="1"/>
      <p:bldP spid="10" grpId="0" animBg="1"/>
      <p:bldP spid="16" grpId="0" animBg="1"/>
      <p:bldP spid="11" grpId="0" animBg="1"/>
      <p:bldP spid="15" grpId="0" animBg="1"/>
      <p:bldP spid="22"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grab of the All Filters button used to access the Filters menu">
            <a:extLst>
              <a:ext uri="{FF2B5EF4-FFF2-40B4-BE49-F238E27FC236}">
                <a16:creationId xmlns:a16="http://schemas.microsoft.com/office/drawing/2014/main" id="{9012758F-C095-D54B-F905-8DF878C70D50}"/>
              </a:ext>
            </a:extLst>
          </p:cNvPr>
          <p:cNvPicPr>
            <a:picLocks noChangeAspect="1"/>
          </p:cNvPicPr>
          <p:nvPr/>
        </p:nvPicPr>
        <p:blipFill>
          <a:blip r:embed="rId3"/>
          <a:stretch>
            <a:fillRect/>
          </a:stretch>
        </p:blipFill>
        <p:spPr>
          <a:xfrm>
            <a:off x="782760" y="1358539"/>
            <a:ext cx="2548088" cy="842514"/>
          </a:xfrm>
          <a:prstGeom prst="rect">
            <a:avLst/>
          </a:prstGeom>
        </p:spPr>
      </p:pic>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narrowing down</a:t>
            </a:r>
          </a:p>
        </p:txBody>
      </p:sp>
      <p:sp>
        <p:nvSpPr>
          <p:cNvPr id="21" name="Content Placeholder 1">
            <a:extLst>
              <a:ext uri="{FF2B5EF4-FFF2-40B4-BE49-F238E27FC236}">
                <a16:creationId xmlns:a16="http://schemas.microsoft.com/office/drawing/2014/main" id="{F738FFEB-74BA-3F88-E216-2F65D472974F}"/>
              </a:ext>
            </a:extLst>
          </p:cNvPr>
          <p:cNvSpPr>
            <a:spLocks noGrp="1"/>
          </p:cNvSpPr>
          <p:nvPr>
            <p:ph idx="1"/>
          </p:nvPr>
        </p:nvSpPr>
        <p:spPr>
          <a:xfrm>
            <a:off x="411234" y="2536291"/>
            <a:ext cx="5664000" cy="3588495"/>
          </a:xfrm>
        </p:spPr>
        <p:txBody>
          <a:bodyPr>
            <a:normAutofit lnSpcReduction="10000"/>
          </a:bodyPr>
          <a:lstStyle/>
          <a:p>
            <a:pPr marL="342900" indent="-342900">
              <a:buFont typeface="Arial" panose="020B0604020202020204" pitchFamily="34" charset="0"/>
              <a:buChar char="•"/>
            </a:pPr>
            <a:r>
              <a:rPr lang="en-GB" dirty="0"/>
              <a:t>Most used:</a:t>
            </a:r>
          </a:p>
          <a:p>
            <a:pPr marL="1028700" lvl="1" indent="-342900"/>
            <a:r>
              <a:rPr lang="en-GB" dirty="0"/>
              <a:t>Full text (includes journals and books but does not include all the hybrid open access articles that are included in the results)</a:t>
            </a:r>
          </a:p>
          <a:p>
            <a:pPr marL="1028700" lvl="1" indent="-342900"/>
            <a:r>
              <a:rPr lang="en-GB" dirty="0"/>
              <a:t>Publication Date</a:t>
            </a:r>
          </a:p>
          <a:p>
            <a:pPr marL="342900" indent="-342900"/>
            <a:endParaRPr lang="en-GB" dirty="0"/>
          </a:p>
          <a:p>
            <a:pPr marL="342900" indent="-342900">
              <a:buFont typeface="Arial" panose="020B0604020202020204" pitchFamily="34" charset="0"/>
              <a:buChar char="•"/>
            </a:pPr>
            <a:r>
              <a:rPr lang="en-GB" dirty="0"/>
              <a:t>Helpful:</a:t>
            </a:r>
          </a:p>
          <a:p>
            <a:pPr marL="1028700" lvl="1" indent="-342900"/>
            <a:r>
              <a:rPr lang="en-GB" dirty="0"/>
              <a:t>Library Catalogue Only (where available)</a:t>
            </a:r>
          </a:p>
          <a:p>
            <a:pPr marL="1028700" lvl="1" indent="-342900"/>
            <a:r>
              <a:rPr lang="en-GB" dirty="0"/>
              <a:t>NHS Repositories</a:t>
            </a:r>
          </a:p>
        </p:txBody>
      </p:sp>
      <p:pic>
        <p:nvPicPr>
          <p:cNvPr id="3" name="Picture 2" descr="Screen grab of the pop out All filters selection tool. &#10;First section is those already applied&#10;second section are the quick filters&#10;a series of other options follows">
            <a:extLst>
              <a:ext uri="{FF2B5EF4-FFF2-40B4-BE49-F238E27FC236}">
                <a16:creationId xmlns:a16="http://schemas.microsoft.com/office/drawing/2014/main" id="{D152E92F-8981-55FA-7143-3617B3379C21}"/>
              </a:ext>
            </a:extLst>
          </p:cNvPr>
          <p:cNvPicPr>
            <a:picLocks noChangeAspect="1"/>
          </p:cNvPicPr>
          <p:nvPr/>
        </p:nvPicPr>
        <p:blipFill>
          <a:blip r:embed="rId4"/>
          <a:stretch>
            <a:fillRect/>
          </a:stretch>
        </p:blipFill>
        <p:spPr>
          <a:xfrm>
            <a:off x="9617723" y="0"/>
            <a:ext cx="2418598" cy="6858000"/>
          </a:xfrm>
          <a:prstGeom prst="rect">
            <a:avLst/>
          </a:prstGeom>
        </p:spPr>
      </p:pic>
      <p:sp>
        <p:nvSpPr>
          <p:cNvPr id="5" name="TextBox 4">
            <a:extLst>
              <a:ext uri="{FF2B5EF4-FFF2-40B4-BE49-F238E27FC236}">
                <a16:creationId xmlns:a16="http://schemas.microsoft.com/office/drawing/2014/main" id="{A03A9DFA-677D-4318-288E-0F030090DEEF}"/>
              </a:ext>
            </a:extLst>
          </p:cNvPr>
          <p:cNvSpPr txBox="1"/>
          <p:nvPr/>
        </p:nvSpPr>
        <p:spPr>
          <a:xfrm>
            <a:off x="5218771" y="1277723"/>
            <a:ext cx="3523785" cy="923330"/>
          </a:xfrm>
          <a:prstGeom prst="rect">
            <a:avLst/>
          </a:prstGeom>
          <a:noFill/>
          <a:ln w="38100">
            <a:solidFill>
              <a:schemeClr val="tx1"/>
            </a:solidFill>
          </a:ln>
        </p:spPr>
        <p:txBody>
          <a:bodyPr wrap="square" rtlCol="0">
            <a:spAutoFit/>
          </a:bodyPr>
          <a:lstStyle/>
          <a:p>
            <a:r>
              <a:rPr lang="en-GB" dirty="0"/>
              <a:t>What you already have applied</a:t>
            </a:r>
          </a:p>
          <a:p>
            <a:r>
              <a:rPr lang="en-GB" dirty="0"/>
              <a:t>You can remove related / equivalent to narrow your search</a:t>
            </a:r>
          </a:p>
        </p:txBody>
      </p:sp>
      <p:sp>
        <p:nvSpPr>
          <p:cNvPr id="10" name="Left Brace 9" descr="Bracket that shows the elements already applied - here they are search expanders">
            <a:extLst>
              <a:ext uri="{FF2B5EF4-FFF2-40B4-BE49-F238E27FC236}">
                <a16:creationId xmlns:a16="http://schemas.microsoft.com/office/drawing/2014/main" id="{F65AFA43-80E1-8B8F-5BF2-30F5685AE079}"/>
              </a:ext>
              <a:ext uri="{C183D7F6-B498-43B3-948B-1728B52AA6E4}">
                <adec:decorative xmlns:adec="http://schemas.microsoft.com/office/drawing/2017/decorative" val="0"/>
              </a:ext>
            </a:extLst>
          </p:cNvPr>
          <p:cNvSpPr/>
          <p:nvPr/>
        </p:nvSpPr>
        <p:spPr>
          <a:xfrm>
            <a:off x="8894956" y="549685"/>
            <a:ext cx="427294" cy="145607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19D7B028-789E-FEDB-A103-D37B5CC39600}"/>
              </a:ext>
            </a:extLst>
          </p:cNvPr>
          <p:cNvSpPr txBox="1"/>
          <p:nvPr/>
        </p:nvSpPr>
        <p:spPr>
          <a:xfrm>
            <a:off x="6605120" y="2677444"/>
            <a:ext cx="2263697" cy="369332"/>
          </a:xfrm>
          <a:prstGeom prst="rect">
            <a:avLst/>
          </a:prstGeom>
          <a:noFill/>
          <a:ln w="38100">
            <a:solidFill>
              <a:schemeClr val="tx1"/>
            </a:solidFill>
          </a:ln>
        </p:spPr>
        <p:txBody>
          <a:bodyPr wrap="square" rtlCol="0">
            <a:spAutoFit/>
          </a:bodyPr>
          <a:lstStyle/>
          <a:p>
            <a:r>
              <a:rPr lang="en-GB" dirty="0"/>
              <a:t>Likely candidates</a:t>
            </a:r>
          </a:p>
        </p:txBody>
      </p:sp>
      <p:sp>
        <p:nvSpPr>
          <p:cNvPr id="12" name="Left Brace 11" descr="Bracket showing the quick filters such as Full text, peer reviewed, library catalogue only">
            <a:extLst>
              <a:ext uri="{FF2B5EF4-FFF2-40B4-BE49-F238E27FC236}">
                <a16:creationId xmlns:a16="http://schemas.microsoft.com/office/drawing/2014/main" id="{B7944833-C979-549D-5091-3AFD0C6B1D58}"/>
              </a:ext>
              <a:ext uri="{C183D7F6-B498-43B3-948B-1728B52AA6E4}">
                <adec:decorative xmlns:adec="http://schemas.microsoft.com/office/drawing/2017/decorative" val="0"/>
              </a:ext>
            </a:extLst>
          </p:cNvPr>
          <p:cNvSpPr/>
          <p:nvPr/>
        </p:nvSpPr>
        <p:spPr>
          <a:xfrm>
            <a:off x="8997116" y="2071569"/>
            <a:ext cx="427294" cy="180118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C70E9AE1-B993-79A6-ED84-39A89057A2F5}"/>
              </a:ext>
            </a:extLst>
          </p:cNvPr>
          <p:cNvSpPr txBox="1"/>
          <p:nvPr/>
        </p:nvSpPr>
        <p:spPr>
          <a:xfrm>
            <a:off x="6404326" y="5000519"/>
            <a:ext cx="2263697" cy="369332"/>
          </a:xfrm>
          <a:prstGeom prst="rect">
            <a:avLst/>
          </a:prstGeom>
          <a:noFill/>
          <a:ln w="38100">
            <a:solidFill>
              <a:schemeClr val="tx1"/>
            </a:solidFill>
          </a:ln>
        </p:spPr>
        <p:txBody>
          <a:bodyPr wrap="square" rtlCol="0">
            <a:spAutoFit/>
          </a:bodyPr>
          <a:lstStyle/>
          <a:p>
            <a:r>
              <a:rPr lang="en-GB" dirty="0"/>
              <a:t>See next slide</a:t>
            </a:r>
          </a:p>
        </p:txBody>
      </p:sp>
      <p:sp>
        <p:nvSpPr>
          <p:cNvPr id="14" name="Left Brace 13" descr="Bracket around other options to narrow your search discussed on next slide">
            <a:extLst>
              <a:ext uri="{FF2B5EF4-FFF2-40B4-BE49-F238E27FC236}">
                <a16:creationId xmlns:a16="http://schemas.microsoft.com/office/drawing/2014/main" id="{C3F02847-909B-EDA3-96EC-0757BDFA56F8}"/>
              </a:ext>
              <a:ext uri="{C183D7F6-B498-43B3-948B-1728B52AA6E4}">
                <adec:decorative xmlns:adec="http://schemas.microsoft.com/office/drawing/2017/decorative" val="0"/>
              </a:ext>
            </a:extLst>
          </p:cNvPr>
          <p:cNvSpPr/>
          <p:nvPr/>
        </p:nvSpPr>
        <p:spPr>
          <a:xfrm>
            <a:off x="9001632" y="4098664"/>
            <a:ext cx="427294" cy="265713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Tree>
    <p:extLst>
      <p:ext uri="{BB962C8B-B14F-4D97-AF65-F5344CB8AC3E}">
        <p14:creationId xmlns:p14="http://schemas.microsoft.com/office/powerpoint/2010/main" val="299141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get closer</a:t>
            </a:r>
          </a:p>
        </p:txBody>
      </p:sp>
      <p:sp>
        <p:nvSpPr>
          <p:cNvPr id="6" name="Content Placeholder 5">
            <a:extLst>
              <a:ext uri="{FF2B5EF4-FFF2-40B4-BE49-F238E27FC236}">
                <a16:creationId xmlns:a16="http://schemas.microsoft.com/office/drawing/2014/main" id="{DF579700-BB2B-53C9-7D60-5084DFB5B013}"/>
              </a:ext>
            </a:extLst>
          </p:cNvPr>
          <p:cNvSpPr>
            <a:spLocks noGrp="1"/>
          </p:cNvSpPr>
          <p:nvPr>
            <p:ph idx="1"/>
          </p:nvPr>
        </p:nvSpPr>
        <p:spPr>
          <a:xfrm>
            <a:off x="432000" y="2771998"/>
            <a:ext cx="4899656" cy="3654001"/>
          </a:xfrm>
        </p:spPr>
        <p:txBody>
          <a:bodyPr>
            <a:normAutofit/>
          </a:bodyPr>
          <a:lstStyle/>
          <a:p>
            <a:r>
              <a:rPr lang="en-GB" dirty="0"/>
              <a:t>The model for searching on the Hub is generally to start with a general search and then narrow down by date, source or other options</a:t>
            </a:r>
          </a:p>
          <a:p>
            <a:endParaRPr lang="en-GB" dirty="0"/>
          </a:p>
          <a:p>
            <a:r>
              <a:rPr lang="en-GB" dirty="0"/>
              <a:t>Some libraries have a default limiter so that their </a:t>
            </a:r>
            <a:r>
              <a:rPr lang="en-GB" dirty="0" err="1"/>
              <a:t>ebooks</a:t>
            </a:r>
            <a:r>
              <a:rPr lang="en-GB" dirty="0"/>
              <a:t> and books are prioritised. If your All filters has a number in brackets and you haven’t applied a filter you have this</a:t>
            </a:r>
          </a:p>
        </p:txBody>
      </p:sp>
      <p:pic>
        <p:nvPicPr>
          <p:cNvPr id="21" name="Picture 20" descr="Image of All filters quick limiter button showing that two limiters have been applied">
            <a:extLst>
              <a:ext uri="{FF2B5EF4-FFF2-40B4-BE49-F238E27FC236}">
                <a16:creationId xmlns:a16="http://schemas.microsoft.com/office/drawing/2014/main" id="{CDC77A8D-F18A-0231-0443-6C6E2A2278FD}"/>
              </a:ext>
            </a:extLst>
          </p:cNvPr>
          <p:cNvPicPr>
            <a:picLocks noChangeAspect="1"/>
          </p:cNvPicPr>
          <p:nvPr/>
        </p:nvPicPr>
        <p:blipFill>
          <a:blip r:embed="rId3"/>
          <a:stretch>
            <a:fillRect/>
          </a:stretch>
        </p:blipFill>
        <p:spPr>
          <a:xfrm>
            <a:off x="3360700" y="4071314"/>
            <a:ext cx="1143160" cy="428685"/>
          </a:xfrm>
          <a:prstGeom prst="rect">
            <a:avLst/>
          </a:prstGeom>
        </p:spPr>
      </p:pic>
      <p:sp>
        <p:nvSpPr>
          <p:cNvPr id="7" name="TextBox 6">
            <a:extLst>
              <a:ext uri="{FF2B5EF4-FFF2-40B4-BE49-F238E27FC236}">
                <a16:creationId xmlns:a16="http://schemas.microsoft.com/office/drawing/2014/main" id="{19D7B028-789E-FEDB-A103-D37B5CC39600}"/>
              </a:ext>
            </a:extLst>
          </p:cNvPr>
          <p:cNvSpPr txBox="1"/>
          <p:nvPr/>
        </p:nvSpPr>
        <p:spPr>
          <a:xfrm>
            <a:off x="6096000" y="1454412"/>
            <a:ext cx="3268754" cy="923330"/>
          </a:xfrm>
          <a:prstGeom prst="rect">
            <a:avLst/>
          </a:prstGeom>
          <a:noFill/>
          <a:ln w="38100">
            <a:solidFill>
              <a:schemeClr val="tx1"/>
            </a:solidFill>
          </a:ln>
        </p:spPr>
        <p:txBody>
          <a:bodyPr wrap="square" rtlCol="0">
            <a:spAutoFit/>
          </a:bodyPr>
          <a:lstStyle/>
          <a:p>
            <a:r>
              <a:rPr lang="en-GB" dirty="0"/>
              <a:t>Would a particular journal help? Or focus on English language?</a:t>
            </a:r>
          </a:p>
        </p:txBody>
      </p:sp>
      <p:pic>
        <p:nvPicPr>
          <p:cNvPr id="17" name="Picture 16" descr="Image of limiters explained in next item">
            <a:extLst>
              <a:ext uri="{FF2B5EF4-FFF2-40B4-BE49-F238E27FC236}">
                <a16:creationId xmlns:a16="http://schemas.microsoft.com/office/drawing/2014/main" id="{422C3607-CD6F-11D8-7419-378B35A6A259}"/>
              </a:ext>
            </a:extLst>
          </p:cNvPr>
          <p:cNvPicPr>
            <a:picLocks noChangeAspect="1"/>
          </p:cNvPicPr>
          <p:nvPr/>
        </p:nvPicPr>
        <p:blipFill>
          <a:blip r:embed="rId4"/>
          <a:stretch>
            <a:fillRect/>
          </a:stretch>
        </p:blipFill>
        <p:spPr>
          <a:xfrm>
            <a:off x="9786731" y="883483"/>
            <a:ext cx="2047651" cy="1770941"/>
          </a:xfrm>
          <a:prstGeom prst="rect">
            <a:avLst/>
          </a:prstGeom>
        </p:spPr>
      </p:pic>
      <p:sp>
        <p:nvSpPr>
          <p:cNvPr id="10" name="Left Brace 9" descr="Bracket for limiter sections such as Subject, publisher or Language">
            <a:extLst>
              <a:ext uri="{FF2B5EF4-FFF2-40B4-BE49-F238E27FC236}">
                <a16:creationId xmlns:a16="http://schemas.microsoft.com/office/drawing/2014/main" id="{F65AFA43-80E1-8B8F-5BF2-30F5685AE079}"/>
              </a:ext>
              <a:ext uri="{C183D7F6-B498-43B3-948B-1728B52AA6E4}">
                <adec:decorative xmlns:adec="http://schemas.microsoft.com/office/drawing/2017/decorative" val="0"/>
              </a:ext>
            </a:extLst>
          </p:cNvPr>
          <p:cNvSpPr/>
          <p:nvPr/>
        </p:nvSpPr>
        <p:spPr>
          <a:xfrm>
            <a:off x="9383170" y="1018882"/>
            <a:ext cx="427294" cy="1421880"/>
          </a:xfrm>
          <a:prstGeom prst="leftBrace">
            <a:avLst>
              <a:gd name="adj1" fmla="val 8333"/>
              <a:gd name="adj2" fmla="val 6579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8EB658EA-3276-55EC-C054-535DD543C15D}"/>
              </a:ext>
            </a:extLst>
          </p:cNvPr>
          <p:cNvSpPr txBox="1"/>
          <p:nvPr/>
        </p:nvSpPr>
        <p:spPr>
          <a:xfrm>
            <a:off x="6141122" y="3691893"/>
            <a:ext cx="3268754" cy="369332"/>
          </a:xfrm>
          <a:prstGeom prst="rect">
            <a:avLst/>
          </a:prstGeom>
          <a:noFill/>
          <a:ln w="38100">
            <a:solidFill>
              <a:schemeClr val="tx1"/>
            </a:solidFill>
          </a:ln>
        </p:spPr>
        <p:txBody>
          <a:bodyPr wrap="square" rtlCol="0">
            <a:spAutoFit/>
          </a:bodyPr>
          <a:lstStyle/>
          <a:p>
            <a:r>
              <a:rPr lang="en-GB" dirty="0"/>
              <a:t>Pick books local to you</a:t>
            </a:r>
          </a:p>
        </p:txBody>
      </p:sp>
      <p:pic>
        <p:nvPicPr>
          <p:cNvPr id="8" name="Picture 7" descr="Image of local library picker you can search for a library">
            <a:extLst>
              <a:ext uri="{FF2B5EF4-FFF2-40B4-BE49-F238E27FC236}">
                <a16:creationId xmlns:a16="http://schemas.microsoft.com/office/drawing/2014/main" id="{4408E5AA-4BB8-C1D5-9C1F-2FA327568CB8}"/>
              </a:ext>
            </a:extLst>
          </p:cNvPr>
          <p:cNvPicPr>
            <a:picLocks noChangeAspect="1"/>
          </p:cNvPicPr>
          <p:nvPr/>
        </p:nvPicPr>
        <p:blipFill>
          <a:blip r:embed="rId5"/>
          <a:stretch>
            <a:fillRect/>
          </a:stretch>
        </p:blipFill>
        <p:spPr>
          <a:xfrm>
            <a:off x="9761652" y="2651868"/>
            <a:ext cx="2066019" cy="2154079"/>
          </a:xfrm>
          <a:prstGeom prst="rect">
            <a:avLst/>
          </a:prstGeom>
        </p:spPr>
      </p:pic>
      <p:sp>
        <p:nvSpPr>
          <p:cNvPr id="11" name="Left Brace 10" descr="Bracket across a series of library names">
            <a:extLst>
              <a:ext uri="{FF2B5EF4-FFF2-40B4-BE49-F238E27FC236}">
                <a16:creationId xmlns:a16="http://schemas.microsoft.com/office/drawing/2014/main" id="{637330A9-C3F5-2548-197F-1F3BF577690B}"/>
              </a:ext>
              <a:ext uri="{C183D7F6-B498-43B3-948B-1728B52AA6E4}">
                <adec:decorative xmlns:adec="http://schemas.microsoft.com/office/drawing/2017/decorative" val="0"/>
              </a:ext>
            </a:extLst>
          </p:cNvPr>
          <p:cNvSpPr/>
          <p:nvPr/>
        </p:nvSpPr>
        <p:spPr>
          <a:xfrm>
            <a:off x="9409876" y="3262258"/>
            <a:ext cx="382172" cy="156019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2C43B216-429B-5368-11C7-E7DB393C0205}"/>
              </a:ext>
            </a:extLst>
          </p:cNvPr>
          <p:cNvSpPr txBox="1"/>
          <p:nvPr/>
        </p:nvSpPr>
        <p:spPr>
          <a:xfrm>
            <a:off x="6096000" y="5687722"/>
            <a:ext cx="3358998" cy="923330"/>
          </a:xfrm>
          <a:prstGeom prst="rect">
            <a:avLst/>
          </a:prstGeom>
          <a:noFill/>
          <a:ln w="38100">
            <a:solidFill>
              <a:schemeClr val="tx1"/>
            </a:solidFill>
          </a:ln>
        </p:spPr>
        <p:txBody>
          <a:bodyPr wrap="square" rtlCol="0">
            <a:spAutoFit/>
          </a:bodyPr>
          <a:lstStyle/>
          <a:p>
            <a:r>
              <a:rPr lang="en-GB" dirty="0"/>
              <a:t>Narrow to Royal Marsden or Cochrane Reviews or BMJ Best Practice</a:t>
            </a:r>
          </a:p>
        </p:txBody>
      </p:sp>
      <p:pic>
        <p:nvPicPr>
          <p:cNvPr id="15" name="Picture 14" descr="Image of Content provider limiter expanded to show search box and some options">
            <a:extLst>
              <a:ext uri="{FF2B5EF4-FFF2-40B4-BE49-F238E27FC236}">
                <a16:creationId xmlns:a16="http://schemas.microsoft.com/office/drawing/2014/main" id="{7935506E-287B-AA51-EF4C-CD78A4957683}"/>
              </a:ext>
            </a:extLst>
          </p:cNvPr>
          <p:cNvPicPr>
            <a:picLocks noChangeAspect="1"/>
          </p:cNvPicPr>
          <p:nvPr/>
        </p:nvPicPr>
        <p:blipFill>
          <a:blip r:embed="rId6"/>
          <a:stretch>
            <a:fillRect/>
          </a:stretch>
        </p:blipFill>
        <p:spPr>
          <a:xfrm>
            <a:off x="9792048" y="4833212"/>
            <a:ext cx="2155775" cy="2083434"/>
          </a:xfrm>
          <a:prstGeom prst="rect">
            <a:avLst/>
          </a:prstGeom>
        </p:spPr>
      </p:pic>
      <p:sp>
        <p:nvSpPr>
          <p:cNvPr id="14" name="Left Brace 13" descr="Bracket around the content provider options">
            <a:extLst>
              <a:ext uri="{FF2B5EF4-FFF2-40B4-BE49-F238E27FC236}">
                <a16:creationId xmlns:a16="http://schemas.microsoft.com/office/drawing/2014/main" id="{C3F02847-909B-EDA3-96EC-0757BDFA56F8}"/>
              </a:ext>
              <a:ext uri="{C183D7F6-B498-43B3-948B-1728B52AA6E4}">
                <adec:decorative xmlns:adec="http://schemas.microsoft.com/office/drawing/2017/decorative" val="0"/>
              </a:ext>
            </a:extLst>
          </p:cNvPr>
          <p:cNvSpPr/>
          <p:nvPr/>
        </p:nvSpPr>
        <p:spPr>
          <a:xfrm>
            <a:off x="9454998" y="4918601"/>
            <a:ext cx="382172" cy="18424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48356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9F912-ABBA-F343-D373-D85E427E86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24D7D74-543E-D648-A931-50D61304037B}"/>
              </a:ext>
            </a:extLst>
          </p:cNvPr>
          <p:cNvSpPr>
            <a:spLocks noGrp="1"/>
          </p:cNvSpPr>
          <p:nvPr>
            <p:ph type="title"/>
          </p:nvPr>
        </p:nvSpPr>
        <p:spPr/>
        <p:txBody>
          <a:bodyPr/>
          <a:lstStyle/>
          <a:p>
            <a:r>
              <a:rPr lang="en-GB" dirty="0"/>
              <a:t>Results on the Hub – combine searches</a:t>
            </a:r>
          </a:p>
        </p:txBody>
      </p:sp>
      <p:sp>
        <p:nvSpPr>
          <p:cNvPr id="6" name="Content Placeholder 5">
            <a:extLst>
              <a:ext uri="{FF2B5EF4-FFF2-40B4-BE49-F238E27FC236}">
                <a16:creationId xmlns:a16="http://schemas.microsoft.com/office/drawing/2014/main" id="{FC84D016-F882-9CD0-3C7B-47AB7C3D1F74}"/>
              </a:ext>
            </a:extLst>
          </p:cNvPr>
          <p:cNvSpPr>
            <a:spLocks noGrp="1"/>
          </p:cNvSpPr>
          <p:nvPr>
            <p:ph idx="1"/>
          </p:nvPr>
        </p:nvSpPr>
        <p:spPr>
          <a:xfrm>
            <a:off x="432000" y="1893346"/>
            <a:ext cx="4462729" cy="4532653"/>
          </a:xfrm>
        </p:spPr>
        <p:txBody>
          <a:bodyPr>
            <a:normAutofit/>
          </a:bodyPr>
          <a:lstStyle/>
          <a:p>
            <a:pPr marL="342900" indent="-342900">
              <a:buFont typeface="Arial" panose="020B0604020202020204" pitchFamily="34" charset="0"/>
              <a:buChar char="•"/>
            </a:pPr>
            <a:r>
              <a:rPr lang="en-GB" dirty="0"/>
              <a:t>Open Recent Activity to see your searches</a:t>
            </a:r>
          </a:p>
          <a:p>
            <a:pPr marL="342900" indent="-342900">
              <a:buFont typeface="Arial" panose="020B0604020202020204" pitchFamily="34" charset="0"/>
              <a:buChar char="•"/>
            </a:pPr>
            <a:r>
              <a:rPr lang="en-GB" dirty="0"/>
              <a:t>Use the check boxes to pick sets</a:t>
            </a:r>
          </a:p>
          <a:p>
            <a:pPr marL="342900" indent="-342900">
              <a:buFont typeface="Arial" panose="020B0604020202020204" pitchFamily="34" charset="0"/>
              <a:buChar char="•"/>
            </a:pPr>
            <a:r>
              <a:rPr lang="en-GB" dirty="0"/>
              <a:t>Combine using the buttons </a:t>
            </a:r>
          </a:p>
          <a:p>
            <a:pPr marL="342900" indent="-342900">
              <a:buFont typeface="Arial" panose="020B0604020202020204" pitchFamily="34" charset="0"/>
              <a:buChar char="•"/>
            </a:pPr>
            <a:r>
              <a:rPr lang="en-GB" dirty="0"/>
              <a:t>AND narrows your search</a:t>
            </a:r>
          </a:p>
          <a:p>
            <a:pPr marL="342900" indent="-342900">
              <a:buFont typeface="Arial" panose="020B0604020202020204" pitchFamily="34" charset="0"/>
              <a:buChar char="•"/>
            </a:pPr>
            <a:r>
              <a:rPr lang="en-GB" dirty="0"/>
              <a:t>OR broadens your search</a:t>
            </a:r>
          </a:p>
          <a:p>
            <a:pPr marL="342900" indent="-342900">
              <a:buFont typeface="Arial" panose="020B0604020202020204" pitchFamily="34" charset="0"/>
              <a:buChar char="•"/>
            </a:pPr>
            <a:r>
              <a:rPr lang="en-GB" dirty="0"/>
              <a:t>Check your search box is clear before combining this way</a:t>
            </a:r>
          </a:p>
          <a:p>
            <a:pPr marL="342900" indent="-342900">
              <a:buFont typeface="Arial" panose="020B0604020202020204" pitchFamily="34" charset="0"/>
              <a:buChar char="•"/>
            </a:pPr>
            <a:endParaRPr lang="en-GB" dirty="0"/>
          </a:p>
        </p:txBody>
      </p:sp>
      <p:pic>
        <p:nvPicPr>
          <p:cNvPr id="5" name="Picture 4" descr="Decorative image showing content that is explained in the slide">
            <a:extLst>
              <a:ext uri="{FF2B5EF4-FFF2-40B4-BE49-F238E27FC236}">
                <a16:creationId xmlns:a16="http://schemas.microsoft.com/office/drawing/2014/main" id="{78E809E1-42DB-6540-74E3-0BCF7DC83C72}"/>
              </a:ext>
            </a:extLst>
          </p:cNvPr>
          <p:cNvPicPr>
            <a:picLocks noChangeAspect="1"/>
          </p:cNvPicPr>
          <p:nvPr/>
        </p:nvPicPr>
        <p:blipFill>
          <a:blip r:embed="rId3"/>
          <a:stretch>
            <a:fillRect/>
          </a:stretch>
        </p:blipFill>
        <p:spPr>
          <a:xfrm>
            <a:off x="5418021" y="1636301"/>
            <a:ext cx="6509863" cy="4658028"/>
          </a:xfrm>
          <a:prstGeom prst="rect">
            <a:avLst/>
          </a:prstGeom>
        </p:spPr>
      </p:pic>
    </p:spTree>
    <p:extLst>
      <p:ext uri="{BB962C8B-B14F-4D97-AF65-F5344CB8AC3E}">
        <p14:creationId xmlns:p14="http://schemas.microsoft.com/office/powerpoint/2010/main" val="326767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getting </a:t>
            </a:r>
            <a:r>
              <a:rPr lang="en-GB"/>
              <a:t>to full text</a:t>
            </a:r>
            <a:endParaRPr lang="en-GB" dirty="0"/>
          </a:p>
        </p:txBody>
      </p:sp>
      <p:sp>
        <p:nvSpPr>
          <p:cNvPr id="2" name="Content Placeholder 5">
            <a:extLst>
              <a:ext uri="{FF2B5EF4-FFF2-40B4-BE49-F238E27FC236}">
                <a16:creationId xmlns:a16="http://schemas.microsoft.com/office/drawing/2014/main" id="{07CCF6C3-1CA9-5492-BDB2-F05CBC0EE4B6}"/>
              </a:ext>
            </a:extLst>
          </p:cNvPr>
          <p:cNvSpPr txBox="1">
            <a:spLocks/>
          </p:cNvSpPr>
          <p:nvPr/>
        </p:nvSpPr>
        <p:spPr>
          <a:xfrm>
            <a:off x="6375749" y="1342734"/>
            <a:ext cx="5384252" cy="2880350"/>
          </a:xfrm>
          <a:prstGeom prst="rect">
            <a:avLst/>
          </a:prstGeom>
        </p:spPr>
        <p:txBody>
          <a:bodyPr vert="horz" lIns="0" tIns="0" rIns="0" bIns="0" rtlCol="0">
            <a:normAutofit lnSpcReduction="10000"/>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Click Access options to see choices</a:t>
            </a:r>
          </a:p>
          <a:p>
            <a:pPr marL="342900" indent="-342900">
              <a:buFont typeface="Arial" panose="020B0604020202020204" pitchFamily="34" charset="0"/>
              <a:buChar char="•"/>
            </a:pPr>
            <a:r>
              <a:rPr lang="en-GB" dirty="0"/>
              <a:t>“</a:t>
            </a:r>
            <a:r>
              <a:rPr lang="en-GB" dirty="0" err="1"/>
              <a:t>LibKey</a:t>
            </a:r>
            <a:r>
              <a:rPr lang="en-GB" dirty="0"/>
              <a:t> Instant PDF” straight to the file</a:t>
            </a:r>
          </a:p>
          <a:p>
            <a:pPr marL="342900" indent="-342900">
              <a:buFont typeface="Arial" panose="020B0604020202020204" pitchFamily="34" charset="0"/>
              <a:buChar char="•"/>
            </a:pPr>
            <a:r>
              <a:rPr lang="en-GB" dirty="0"/>
              <a:t>“Access Item” easier to read on screen (or if no PDF)</a:t>
            </a:r>
          </a:p>
          <a:p>
            <a:pPr marL="342900" indent="-342900">
              <a:buFont typeface="Arial" panose="020B0604020202020204" pitchFamily="34" charset="0"/>
              <a:buChar char="•"/>
            </a:pPr>
            <a:r>
              <a:rPr lang="en-GB" dirty="0"/>
              <a:t>“View complete issue” article in context</a:t>
            </a:r>
          </a:p>
          <a:p>
            <a:pPr marL="342900" indent="-342900">
              <a:buFont typeface="Arial" panose="020B0604020202020204" pitchFamily="34" charset="0"/>
              <a:buChar char="•"/>
            </a:pPr>
            <a:r>
              <a:rPr lang="en-GB" dirty="0"/>
              <a:t>“Request this item” for rapid supply via your library</a:t>
            </a:r>
          </a:p>
          <a:p>
            <a:pPr marL="342900" indent="-342900">
              <a:buFont typeface="Arial" panose="020B0604020202020204" pitchFamily="34" charset="0"/>
              <a:buChar char="•"/>
            </a:pPr>
            <a:r>
              <a:rPr lang="en-GB" dirty="0"/>
              <a:t>Includes Retracted article warnings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endParaRPr lang="en-GB" dirty="0"/>
          </a:p>
        </p:txBody>
      </p:sp>
      <p:pic>
        <p:nvPicPr>
          <p:cNvPr id="8" name="Picture 7" descr="Decorative image showing content that is explained in the slide">
            <a:extLst>
              <a:ext uri="{FF2B5EF4-FFF2-40B4-BE49-F238E27FC236}">
                <a16:creationId xmlns:a16="http://schemas.microsoft.com/office/drawing/2014/main" id="{11F23547-618A-7310-C50C-11FD9D00152C}"/>
              </a:ext>
            </a:extLst>
          </p:cNvPr>
          <p:cNvPicPr>
            <a:picLocks noChangeAspect="1"/>
          </p:cNvPicPr>
          <p:nvPr/>
        </p:nvPicPr>
        <p:blipFill>
          <a:blip r:embed="rId3"/>
          <a:stretch>
            <a:fillRect/>
          </a:stretch>
        </p:blipFill>
        <p:spPr>
          <a:xfrm>
            <a:off x="225000" y="1297186"/>
            <a:ext cx="5940552" cy="4151636"/>
          </a:xfrm>
          <a:prstGeom prst="rect">
            <a:avLst/>
          </a:prstGeom>
        </p:spPr>
      </p:pic>
      <p:pic>
        <p:nvPicPr>
          <p:cNvPr id="3" name="Picture 3" descr="Screen grab of a the request form for document supply">
            <a:extLst>
              <a:ext uri="{FF2B5EF4-FFF2-40B4-BE49-F238E27FC236}">
                <a16:creationId xmlns:a16="http://schemas.microsoft.com/office/drawing/2014/main" id="{9B7CC1F0-93D7-9672-79F6-5B3765287AA5}"/>
              </a:ext>
            </a:extLst>
          </p:cNvPr>
          <p:cNvPicPr>
            <a:picLocks noChangeAspect="1"/>
          </p:cNvPicPr>
          <p:nvPr/>
        </p:nvPicPr>
        <p:blipFill>
          <a:blip r:embed="rId4"/>
          <a:stretch>
            <a:fillRect/>
          </a:stretch>
        </p:blipFill>
        <p:spPr>
          <a:xfrm>
            <a:off x="5885579" y="4482423"/>
            <a:ext cx="4975092" cy="3887153"/>
          </a:xfrm>
          <a:prstGeom prst="rect">
            <a:avLst/>
          </a:prstGeom>
        </p:spPr>
      </p:pic>
    </p:spTree>
    <p:extLst>
      <p:ext uri="{BB962C8B-B14F-4D97-AF65-F5344CB8AC3E}">
        <p14:creationId xmlns:p14="http://schemas.microsoft.com/office/powerpoint/2010/main" val="5816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Results on the Hub – tips</a:t>
            </a:r>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1894241"/>
            <a:ext cx="8058553" cy="1534759"/>
          </a:xfrm>
        </p:spPr>
        <p:txBody>
          <a:bodyPr/>
          <a:lstStyle/>
          <a:p>
            <a:pPr marL="342900" indent="-342900">
              <a:buFont typeface="Arial" panose="020B0604020202020204" pitchFamily="34" charset="0"/>
              <a:buChar char="•"/>
            </a:pPr>
            <a:r>
              <a:rPr lang="en-GB" dirty="0"/>
              <a:t>“Cite” to copy or export to bibliographic software</a:t>
            </a:r>
          </a:p>
          <a:p>
            <a:pPr marL="342900" indent="-342900">
              <a:buFont typeface="Arial" panose="020B0604020202020204" pitchFamily="34" charset="0"/>
              <a:buChar char="•"/>
            </a:pPr>
            <a:r>
              <a:rPr lang="en-GB" dirty="0"/>
              <a:t>“Share” for a shareable link or to share via email </a:t>
            </a:r>
          </a:p>
          <a:p>
            <a:pPr marL="342900" indent="-342900">
              <a:buFont typeface="Arial" panose="020B0604020202020204" pitchFamily="34" charset="0"/>
              <a:buChar char="•"/>
            </a:pPr>
            <a:r>
              <a:rPr lang="en-GB" dirty="0"/>
              <a:t>“Download” offers Word, PDF, CSV and other formats</a:t>
            </a:r>
          </a:p>
          <a:p>
            <a:pPr marL="342900" indent="-342900">
              <a:buFont typeface="Arial" panose="020B0604020202020204" pitchFamily="34" charset="0"/>
              <a:buChar char="•"/>
            </a:pPr>
            <a:endParaRPr lang="en-GB" dirty="0"/>
          </a:p>
          <a:p>
            <a:endParaRPr lang="en-GB" dirty="0"/>
          </a:p>
        </p:txBody>
      </p:sp>
      <p:pic>
        <p:nvPicPr>
          <p:cNvPr id="5" name="Picture 4" descr="Screen grab showing the options from clicking the &quot;burger&quot; on a result including Cite, add to project, share and download">
            <a:extLst>
              <a:ext uri="{FF2B5EF4-FFF2-40B4-BE49-F238E27FC236}">
                <a16:creationId xmlns:a16="http://schemas.microsoft.com/office/drawing/2014/main" id="{DB8A37AA-45E8-E76B-1745-D454B1A58D52}"/>
              </a:ext>
            </a:extLst>
          </p:cNvPr>
          <p:cNvPicPr>
            <a:picLocks noChangeAspect="1"/>
          </p:cNvPicPr>
          <p:nvPr/>
        </p:nvPicPr>
        <p:blipFill>
          <a:blip r:embed="rId3"/>
          <a:stretch>
            <a:fillRect/>
          </a:stretch>
        </p:blipFill>
        <p:spPr>
          <a:xfrm>
            <a:off x="291411" y="3673016"/>
            <a:ext cx="11119799" cy="2937933"/>
          </a:xfrm>
          <a:prstGeom prst="rect">
            <a:avLst/>
          </a:prstGeom>
        </p:spPr>
      </p:pic>
      <p:pic>
        <p:nvPicPr>
          <p:cNvPr id="7" name="Picture 6" descr="Screen grab of the Sharing interstitial with a sharing link ready to copy">
            <a:extLst>
              <a:ext uri="{FF2B5EF4-FFF2-40B4-BE49-F238E27FC236}">
                <a16:creationId xmlns:a16="http://schemas.microsoft.com/office/drawing/2014/main" id="{F0CE9EA1-FA21-6E5B-E47D-2CD8016A3D42}"/>
              </a:ext>
            </a:extLst>
          </p:cNvPr>
          <p:cNvPicPr>
            <a:picLocks noChangeAspect="1"/>
          </p:cNvPicPr>
          <p:nvPr/>
        </p:nvPicPr>
        <p:blipFill>
          <a:blip r:embed="rId4"/>
          <a:stretch>
            <a:fillRect/>
          </a:stretch>
        </p:blipFill>
        <p:spPr>
          <a:xfrm>
            <a:off x="8119453" y="33386"/>
            <a:ext cx="3932992" cy="3588855"/>
          </a:xfrm>
          <a:prstGeom prst="rect">
            <a:avLst/>
          </a:prstGeom>
        </p:spPr>
      </p:pic>
    </p:spTree>
    <p:extLst>
      <p:ext uri="{BB962C8B-B14F-4D97-AF65-F5344CB8AC3E}">
        <p14:creationId xmlns:p14="http://schemas.microsoft.com/office/powerpoint/2010/main" val="4153055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7770D-683C-0A27-3B35-3FD84E52BF88}"/>
              </a:ext>
            </a:extLst>
          </p:cNvPr>
          <p:cNvSpPr>
            <a:spLocks noGrp="1"/>
          </p:cNvSpPr>
          <p:nvPr>
            <p:ph type="title"/>
          </p:nvPr>
        </p:nvSpPr>
        <p:spPr>
          <a:xfrm>
            <a:off x="432000" y="-865186"/>
            <a:ext cx="11404154" cy="865186"/>
          </a:xfrm>
        </p:spPr>
        <p:txBody>
          <a:bodyPr vert="horz" lIns="0" tIns="0" rIns="0" bIns="0" rtlCol="0" anchor="b">
            <a:normAutofit/>
          </a:bodyPr>
          <a:lstStyle/>
          <a:p>
            <a:r>
              <a:rPr lang="en-GB" dirty="0"/>
              <a:t>Introductory page</a:t>
            </a:r>
          </a:p>
        </p:txBody>
      </p:sp>
      <p:pic>
        <p:nvPicPr>
          <p:cNvPr id="7" name="Picture 6" descr="Graphic introducing the Hub it states &quot;Evidence | information | knowledge - simple searching in one place&quot;">
            <a:extLst>
              <a:ext uri="{FF2B5EF4-FFF2-40B4-BE49-F238E27FC236}">
                <a16:creationId xmlns:a16="http://schemas.microsoft.com/office/drawing/2014/main" id="{9BE36F70-8E70-8050-3154-06F6E2763E26}"/>
              </a:ext>
            </a:extLst>
          </p:cNvPr>
          <p:cNvPicPr>
            <a:picLocks noChangeAspect="1"/>
          </p:cNvPicPr>
          <p:nvPr/>
        </p:nvPicPr>
        <p:blipFill>
          <a:blip r:embed="rId3"/>
          <a:stretch>
            <a:fillRect/>
          </a:stretch>
        </p:blipFill>
        <p:spPr>
          <a:xfrm>
            <a:off x="0" y="504189"/>
            <a:ext cx="12192000" cy="6096000"/>
          </a:xfrm>
          <a:prstGeom prst="rect">
            <a:avLst/>
          </a:prstGeom>
        </p:spPr>
      </p:pic>
    </p:spTree>
    <p:extLst>
      <p:ext uri="{BB962C8B-B14F-4D97-AF65-F5344CB8AC3E}">
        <p14:creationId xmlns:p14="http://schemas.microsoft.com/office/powerpoint/2010/main" val="3558064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4EF08-5F9A-8D78-8098-9C720091398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3306CC5-0F40-72D0-8E27-D456CCD08E7A}"/>
              </a:ext>
            </a:extLst>
          </p:cNvPr>
          <p:cNvSpPr>
            <a:spLocks noGrp="1"/>
          </p:cNvSpPr>
          <p:nvPr>
            <p:ph type="title"/>
          </p:nvPr>
        </p:nvSpPr>
        <p:spPr/>
        <p:txBody>
          <a:bodyPr/>
          <a:lstStyle/>
          <a:p>
            <a:r>
              <a:rPr lang="en-GB" dirty="0"/>
              <a:t>Results on the Hub – more tips</a:t>
            </a:r>
          </a:p>
        </p:txBody>
      </p:sp>
      <p:sp>
        <p:nvSpPr>
          <p:cNvPr id="2" name="Content Placeholder 1">
            <a:extLst>
              <a:ext uri="{FF2B5EF4-FFF2-40B4-BE49-F238E27FC236}">
                <a16:creationId xmlns:a16="http://schemas.microsoft.com/office/drawing/2014/main" id="{8BCAB274-819D-E445-F0B0-16A8E97F200F}"/>
              </a:ext>
            </a:extLst>
          </p:cNvPr>
          <p:cNvSpPr>
            <a:spLocks noGrp="1"/>
          </p:cNvSpPr>
          <p:nvPr>
            <p:ph idx="1"/>
          </p:nvPr>
        </p:nvSpPr>
        <p:spPr>
          <a:xfrm>
            <a:off x="317836" y="1869189"/>
            <a:ext cx="7448302" cy="3456000"/>
          </a:xfrm>
        </p:spPr>
        <p:txBody>
          <a:bodyPr/>
          <a:lstStyle/>
          <a:p>
            <a:pPr marL="342900" indent="-342900">
              <a:buFont typeface="Arial" panose="020B0604020202020204" pitchFamily="34" charset="0"/>
              <a:buChar char="•"/>
            </a:pPr>
            <a:r>
              <a:rPr lang="en-GB" dirty="0"/>
              <a:t>Click the drop down near the results total to see more options</a:t>
            </a:r>
          </a:p>
          <a:p>
            <a:pPr marL="342900" indent="-342900">
              <a:buFont typeface="Arial" panose="020B0604020202020204" pitchFamily="34" charset="0"/>
              <a:buChar char="•"/>
            </a:pPr>
            <a:r>
              <a:rPr lang="en-GB" dirty="0"/>
              <a:t>You can export large sets of results up to 20 times per day</a:t>
            </a:r>
          </a:p>
          <a:p>
            <a:pPr marL="342900" indent="-342900">
              <a:buFont typeface="Arial" panose="020B0604020202020204" pitchFamily="34" charset="0"/>
              <a:buChar char="•"/>
            </a:pPr>
            <a:r>
              <a:rPr lang="en-GB" dirty="0"/>
              <a:t>You will receive these via a download link in an email</a:t>
            </a:r>
          </a:p>
          <a:p>
            <a:endParaRPr lang="en-GB" dirty="0"/>
          </a:p>
        </p:txBody>
      </p:sp>
      <p:pic>
        <p:nvPicPr>
          <p:cNvPr id="6" name="Picture 5" descr="Screen grab of selecting results and the option to export large sets via email">
            <a:extLst>
              <a:ext uri="{FF2B5EF4-FFF2-40B4-BE49-F238E27FC236}">
                <a16:creationId xmlns:a16="http://schemas.microsoft.com/office/drawing/2014/main" id="{99B7B8C9-49E9-CFD1-8DB4-CDE27F7B4534}"/>
              </a:ext>
            </a:extLst>
          </p:cNvPr>
          <p:cNvPicPr>
            <a:picLocks noChangeAspect="1"/>
          </p:cNvPicPr>
          <p:nvPr/>
        </p:nvPicPr>
        <p:blipFill>
          <a:blip r:embed="rId3"/>
          <a:stretch>
            <a:fillRect/>
          </a:stretch>
        </p:blipFill>
        <p:spPr>
          <a:xfrm>
            <a:off x="7497460" y="1969557"/>
            <a:ext cx="4694540" cy="2918885"/>
          </a:xfrm>
          <a:prstGeom prst="rect">
            <a:avLst/>
          </a:prstGeom>
        </p:spPr>
      </p:pic>
    </p:spTree>
    <p:extLst>
      <p:ext uri="{BB962C8B-B14F-4D97-AF65-F5344CB8AC3E}">
        <p14:creationId xmlns:p14="http://schemas.microsoft.com/office/powerpoint/2010/main" val="85780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Results on the Hub – </a:t>
            </a:r>
            <a:r>
              <a:rPr lang="en-GB" dirty="0" err="1"/>
              <a:t>myEBSCO</a:t>
            </a:r>
            <a:endParaRPr lang="en-GB" dirty="0"/>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1463040"/>
            <a:ext cx="11088000" cy="3506314"/>
          </a:xfrm>
        </p:spPr>
        <p:txBody>
          <a:bodyPr/>
          <a:lstStyle/>
          <a:p>
            <a:pPr marL="342900" indent="-342900">
              <a:buFont typeface="Arial" panose="020B0604020202020204" pitchFamily="34" charset="0"/>
              <a:buChar char="•"/>
            </a:pPr>
            <a:r>
              <a:rPr lang="en-GB" dirty="0"/>
              <a:t>On first login to your instance – prompted to set up an account</a:t>
            </a:r>
          </a:p>
          <a:p>
            <a:pPr marL="342900" indent="-342900">
              <a:buFont typeface="Arial" panose="020B0604020202020204" pitchFamily="34" charset="0"/>
              <a:buChar char="•"/>
            </a:pPr>
            <a:r>
              <a:rPr lang="en-GB" dirty="0"/>
              <a:t>Future logins take you in immediately</a:t>
            </a:r>
          </a:p>
          <a:p>
            <a:pPr marL="342900" indent="-342900">
              <a:buFont typeface="Arial" panose="020B0604020202020204" pitchFamily="34" charset="0"/>
              <a:buChar char="•"/>
            </a:pPr>
            <a:endParaRPr lang="en-GB" dirty="0"/>
          </a:p>
        </p:txBody>
      </p:sp>
      <p:pic>
        <p:nvPicPr>
          <p:cNvPr id="8" name="Picture 7" descr="Screen grab of the screen to create a My EBSCO account that appears on your first use of the Hub">
            <a:extLst>
              <a:ext uri="{FF2B5EF4-FFF2-40B4-BE49-F238E27FC236}">
                <a16:creationId xmlns:a16="http://schemas.microsoft.com/office/drawing/2014/main" id="{096619B8-45F1-E44D-59B1-2A939634579C}"/>
              </a:ext>
            </a:extLst>
          </p:cNvPr>
          <p:cNvPicPr>
            <a:picLocks noChangeAspect="1"/>
          </p:cNvPicPr>
          <p:nvPr/>
        </p:nvPicPr>
        <p:blipFill>
          <a:blip r:embed="rId3"/>
          <a:stretch>
            <a:fillRect/>
          </a:stretch>
        </p:blipFill>
        <p:spPr>
          <a:xfrm>
            <a:off x="4818599" y="2520523"/>
            <a:ext cx="7373401" cy="4428492"/>
          </a:xfrm>
          <a:prstGeom prst="rect">
            <a:avLst/>
          </a:prstGeom>
        </p:spPr>
      </p:pic>
    </p:spTree>
    <p:extLst>
      <p:ext uri="{BB962C8B-B14F-4D97-AF65-F5344CB8AC3E}">
        <p14:creationId xmlns:p14="http://schemas.microsoft.com/office/powerpoint/2010/main" val="387838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B1784-BECE-5F7A-63F6-0FAE2728513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5F3BC72-9BE2-4347-2ED8-B6ED98ECB5ED}"/>
              </a:ext>
            </a:extLst>
          </p:cNvPr>
          <p:cNvSpPr>
            <a:spLocks noGrp="1"/>
          </p:cNvSpPr>
          <p:nvPr>
            <p:ph type="title"/>
          </p:nvPr>
        </p:nvSpPr>
        <p:spPr/>
        <p:txBody>
          <a:bodyPr/>
          <a:lstStyle/>
          <a:p>
            <a:r>
              <a:rPr lang="en-GB" dirty="0"/>
              <a:t>Results on the Hub – my Dashboard</a:t>
            </a:r>
          </a:p>
        </p:txBody>
      </p:sp>
      <p:sp>
        <p:nvSpPr>
          <p:cNvPr id="2" name="Content Placeholder 1">
            <a:extLst>
              <a:ext uri="{FF2B5EF4-FFF2-40B4-BE49-F238E27FC236}">
                <a16:creationId xmlns:a16="http://schemas.microsoft.com/office/drawing/2014/main" id="{C0C0F17E-F1B6-8B74-8428-D15ED85D0214}"/>
              </a:ext>
            </a:extLst>
          </p:cNvPr>
          <p:cNvSpPr>
            <a:spLocks noGrp="1"/>
          </p:cNvSpPr>
          <p:nvPr>
            <p:ph idx="1"/>
          </p:nvPr>
        </p:nvSpPr>
        <p:spPr>
          <a:xfrm>
            <a:off x="432000" y="1463040"/>
            <a:ext cx="8511584" cy="3506314"/>
          </a:xfrm>
        </p:spPr>
        <p:txBody>
          <a:bodyPr/>
          <a:lstStyle/>
          <a:p>
            <a:pPr marL="342900" indent="-342900">
              <a:buFont typeface="Arial" panose="020B0604020202020204" pitchFamily="34" charset="0"/>
              <a:buChar char="•"/>
            </a:pPr>
            <a:r>
              <a:rPr lang="en-GB" dirty="0"/>
              <a:t>You can save things you will need again</a:t>
            </a:r>
          </a:p>
          <a:p>
            <a:pPr marL="342900" indent="-342900">
              <a:buFont typeface="Arial" panose="020B0604020202020204" pitchFamily="34" charset="0"/>
              <a:buChar char="•"/>
            </a:pPr>
            <a:r>
              <a:rPr lang="en-GB" dirty="0"/>
              <a:t>Projects can organise records related to a piece of work</a:t>
            </a:r>
          </a:p>
          <a:p>
            <a:pPr marL="342900" indent="-342900">
              <a:buFont typeface="Arial" panose="020B0604020202020204" pitchFamily="34" charset="0"/>
              <a:buChar char="•"/>
            </a:pPr>
            <a:r>
              <a:rPr lang="en-GB" dirty="0"/>
              <a:t>Click the bookmark icon by a record to add to Saved</a:t>
            </a:r>
          </a:p>
          <a:p>
            <a:pPr marL="342900" indent="-342900">
              <a:buFont typeface="Arial" panose="020B0604020202020204" pitchFamily="34" charset="0"/>
              <a:buChar char="•"/>
            </a:pPr>
            <a:r>
              <a:rPr lang="en-GB" dirty="0"/>
              <a:t>Recent activity is your search history the bookmark here saves that search statement and </a:t>
            </a:r>
            <a:r>
              <a:rPr lang="en-GB"/>
              <a:t>any linked to it</a:t>
            </a:r>
            <a:endParaRPr lang="en-GB" dirty="0"/>
          </a:p>
          <a:p>
            <a:pPr marL="342900" indent="-342900">
              <a:buFont typeface="Arial" panose="020B0604020202020204" pitchFamily="34" charset="0"/>
              <a:buChar char="•"/>
            </a:pPr>
            <a:r>
              <a:rPr lang="en-GB" dirty="0"/>
              <a:t>Alerts can be set against searches or journal titles</a:t>
            </a:r>
          </a:p>
        </p:txBody>
      </p:sp>
      <p:pic>
        <p:nvPicPr>
          <p:cNvPr id="10" name="Picture 9" descr="Screen grab of the save icon highlighted to show it has been set as on">
            <a:extLst>
              <a:ext uri="{FF2B5EF4-FFF2-40B4-BE49-F238E27FC236}">
                <a16:creationId xmlns:a16="http://schemas.microsoft.com/office/drawing/2014/main" id="{6B8989E6-2F69-96B4-45D6-143D46EDC902}"/>
              </a:ext>
            </a:extLst>
          </p:cNvPr>
          <p:cNvPicPr>
            <a:picLocks noChangeAspect="1"/>
          </p:cNvPicPr>
          <p:nvPr/>
        </p:nvPicPr>
        <p:blipFill>
          <a:blip r:embed="rId3"/>
          <a:stretch>
            <a:fillRect/>
          </a:stretch>
        </p:blipFill>
        <p:spPr>
          <a:xfrm>
            <a:off x="601145" y="3908554"/>
            <a:ext cx="806208" cy="1060800"/>
          </a:xfrm>
          <a:prstGeom prst="rect">
            <a:avLst/>
          </a:prstGeom>
        </p:spPr>
      </p:pic>
      <p:pic>
        <p:nvPicPr>
          <p:cNvPr id="12" name="Picture 11" descr="Screen grab of where you access add to project (via the burger on a search result)">
            <a:extLst>
              <a:ext uri="{FF2B5EF4-FFF2-40B4-BE49-F238E27FC236}">
                <a16:creationId xmlns:a16="http://schemas.microsoft.com/office/drawing/2014/main" id="{A8984DF9-4ECE-F0D4-3AE9-3C547A57E425}"/>
              </a:ext>
            </a:extLst>
          </p:cNvPr>
          <p:cNvPicPr>
            <a:picLocks noChangeAspect="1"/>
          </p:cNvPicPr>
          <p:nvPr/>
        </p:nvPicPr>
        <p:blipFill>
          <a:blip r:embed="rId4"/>
          <a:stretch>
            <a:fillRect/>
          </a:stretch>
        </p:blipFill>
        <p:spPr>
          <a:xfrm>
            <a:off x="1681130" y="3908554"/>
            <a:ext cx="2448267" cy="1924319"/>
          </a:xfrm>
          <a:prstGeom prst="rect">
            <a:avLst/>
          </a:prstGeom>
        </p:spPr>
      </p:pic>
      <p:pic>
        <p:nvPicPr>
          <p:cNvPr id="14" name="Picture 13" descr="Screen grab of how you save a search via the burger located with the controls for switching to date order or relevance">
            <a:extLst>
              <a:ext uri="{FF2B5EF4-FFF2-40B4-BE49-F238E27FC236}">
                <a16:creationId xmlns:a16="http://schemas.microsoft.com/office/drawing/2014/main" id="{40982918-C13D-AEC7-9DD5-841D704F531D}"/>
              </a:ext>
            </a:extLst>
          </p:cNvPr>
          <p:cNvPicPr>
            <a:picLocks noChangeAspect="1"/>
          </p:cNvPicPr>
          <p:nvPr/>
        </p:nvPicPr>
        <p:blipFill>
          <a:blip r:embed="rId5"/>
          <a:stretch>
            <a:fillRect/>
          </a:stretch>
        </p:blipFill>
        <p:spPr>
          <a:xfrm>
            <a:off x="4578378" y="3908554"/>
            <a:ext cx="2934109" cy="1428949"/>
          </a:xfrm>
          <a:prstGeom prst="rect">
            <a:avLst/>
          </a:prstGeom>
        </p:spPr>
      </p:pic>
      <p:pic>
        <p:nvPicPr>
          <p:cNvPr id="5" name="Picture 4" descr="Screen grab of the My Dashboard area">
            <a:extLst>
              <a:ext uri="{FF2B5EF4-FFF2-40B4-BE49-F238E27FC236}">
                <a16:creationId xmlns:a16="http://schemas.microsoft.com/office/drawing/2014/main" id="{D5262EA7-8A5A-6A96-3B7C-F2DE103B3E13}"/>
              </a:ext>
            </a:extLst>
          </p:cNvPr>
          <p:cNvPicPr>
            <a:picLocks noChangeAspect="1"/>
          </p:cNvPicPr>
          <p:nvPr/>
        </p:nvPicPr>
        <p:blipFill>
          <a:blip r:embed="rId6"/>
          <a:stretch>
            <a:fillRect/>
          </a:stretch>
        </p:blipFill>
        <p:spPr>
          <a:xfrm>
            <a:off x="9201570" y="864593"/>
            <a:ext cx="2732443" cy="2909683"/>
          </a:xfrm>
          <a:prstGeom prst="rect">
            <a:avLst/>
          </a:prstGeom>
        </p:spPr>
      </p:pic>
      <p:pic>
        <p:nvPicPr>
          <p:cNvPr id="7" name="Picture 6" descr="Screen grab of Projects as a means to organise saved results">
            <a:extLst>
              <a:ext uri="{FF2B5EF4-FFF2-40B4-BE49-F238E27FC236}">
                <a16:creationId xmlns:a16="http://schemas.microsoft.com/office/drawing/2014/main" id="{0FB40A85-3FFF-D052-EA01-30D158D1392A}"/>
              </a:ext>
            </a:extLst>
          </p:cNvPr>
          <p:cNvPicPr>
            <a:picLocks noChangeAspect="1"/>
          </p:cNvPicPr>
          <p:nvPr/>
        </p:nvPicPr>
        <p:blipFill>
          <a:blip r:embed="rId7"/>
          <a:stretch>
            <a:fillRect/>
          </a:stretch>
        </p:blipFill>
        <p:spPr>
          <a:xfrm>
            <a:off x="7826794" y="4238987"/>
            <a:ext cx="4365206" cy="2817950"/>
          </a:xfrm>
          <a:prstGeom prst="rect">
            <a:avLst/>
          </a:prstGeom>
        </p:spPr>
      </p:pic>
    </p:spTree>
    <p:extLst>
      <p:ext uri="{BB962C8B-B14F-4D97-AF65-F5344CB8AC3E}">
        <p14:creationId xmlns:p14="http://schemas.microsoft.com/office/powerpoint/2010/main" val="138642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945AF-BF69-6E32-4681-1EE001D26D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66772D3-F3B3-42B3-9DAC-1FD0F5EFD804}"/>
              </a:ext>
            </a:extLst>
          </p:cNvPr>
          <p:cNvSpPr>
            <a:spLocks noGrp="1"/>
          </p:cNvSpPr>
          <p:nvPr>
            <p:ph type="title"/>
          </p:nvPr>
        </p:nvSpPr>
        <p:spPr/>
        <p:txBody>
          <a:bodyPr/>
          <a:lstStyle/>
          <a:p>
            <a:r>
              <a:rPr lang="en-GB" dirty="0"/>
              <a:t>Results on the Hub – save a search or alert</a:t>
            </a:r>
          </a:p>
        </p:txBody>
      </p:sp>
      <p:sp>
        <p:nvSpPr>
          <p:cNvPr id="2" name="Content Placeholder 1">
            <a:extLst>
              <a:ext uri="{FF2B5EF4-FFF2-40B4-BE49-F238E27FC236}">
                <a16:creationId xmlns:a16="http://schemas.microsoft.com/office/drawing/2014/main" id="{616F569D-05F9-33B5-6762-F4ABF056D9B5}"/>
              </a:ext>
            </a:extLst>
          </p:cNvPr>
          <p:cNvSpPr>
            <a:spLocks noGrp="1"/>
          </p:cNvSpPr>
          <p:nvPr>
            <p:ph idx="1"/>
          </p:nvPr>
        </p:nvSpPr>
        <p:spPr>
          <a:xfrm>
            <a:off x="317836" y="1869189"/>
            <a:ext cx="7793430" cy="3456000"/>
          </a:xfrm>
        </p:spPr>
        <p:txBody>
          <a:bodyPr/>
          <a:lstStyle/>
          <a:p>
            <a:pPr marL="342900" indent="-342900">
              <a:buFont typeface="Arial" panose="020B0604020202020204" pitchFamily="34" charset="0"/>
              <a:buChar char="•"/>
            </a:pPr>
            <a:r>
              <a:rPr lang="en-GB" dirty="0"/>
              <a:t>Click the three dots at the top of your search results</a:t>
            </a:r>
          </a:p>
          <a:p>
            <a:pPr marL="342900" indent="-342900">
              <a:buFont typeface="Arial" panose="020B0604020202020204" pitchFamily="34" charset="0"/>
              <a:buChar char="•"/>
            </a:pPr>
            <a:r>
              <a:rPr lang="en-GB" dirty="0"/>
              <a:t>Saved searches can be given distinct names and descriptions to make them easier to find</a:t>
            </a:r>
          </a:p>
          <a:p>
            <a:pPr marL="342900" indent="-342900">
              <a:buFont typeface="Arial" panose="020B0604020202020204" pitchFamily="34" charset="0"/>
              <a:buChar char="•"/>
            </a:pPr>
            <a:r>
              <a:rPr lang="en-GB" dirty="0"/>
              <a:t>When setting an alert you can set</a:t>
            </a:r>
          </a:p>
          <a:p>
            <a:pPr marL="1028700" lvl="1" indent="-342900"/>
            <a:r>
              <a:rPr lang="en-GB" dirty="0"/>
              <a:t>How often it comes</a:t>
            </a:r>
          </a:p>
          <a:p>
            <a:pPr marL="1028700" lvl="1" indent="-342900"/>
            <a:r>
              <a:rPr lang="en-GB" dirty="0"/>
              <a:t>Whether you get an email even if there are no new results</a:t>
            </a:r>
          </a:p>
          <a:p>
            <a:pPr marL="1028700" lvl="1" indent="-342900"/>
            <a:r>
              <a:rPr lang="en-GB" dirty="0"/>
              <a:t>Whether you get sent a first email with an initial large set to results</a:t>
            </a:r>
          </a:p>
          <a:p>
            <a:endParaRPr lang="en-GB" dirty="0"/>
          </a:p>
        </p:txBody>
      </p:sp>
      <p:pic>
        <p:nvPicPr>
          <p:cNvPr id="5" name="Picture 4" descr="Screen grab of the options to save a search or create an alert">
            <a:extLst>
              <a:ext uri="{FF2B5EF4-FFF2-40B4-BE49-F238E27FC236}">
                <a16:creationId xmlns:a16="http://schemas.microsoft.com/office/drawing/2014/main" id="{CB4112C1-7881-E91A-3110-B1F625A358C9}"/>
              </a:ext>
            </a:extLst>
          </p:cNvPr>
          <p:cNvPicPr>
            <a:picLocks noChangeAspect="1"/>
          </p:cNvPicPr>
          <p:nvPr/>
        </p:nvPicPr>
        <p:blipFill>
          <a:blip r:embed="rId3"/>
          <a:stretch>
            <a:fillRect/>
          </a:stretch>
        </p:blipFill>
        <p:spPr>
          <a:xfrm>
            <a:off x="8804143" y="1446192"/>
            <a:ext cx="2953162" cy="1362265"/>
          </a:xfrm>
          <a:prstGeom prst="rect">
            <a:avLst/>
          </a:prstGeom>
        </p:spPr>
      </p:pic>
    </p:spTree>
    <p:extLst>
      <p:ext uri="{BB962C8B-B14F-4D97-AF65-F5344CB8AC3E}">
        <p14:creationId xmlns:p14="http://schemas.microsoft.com/office/powerpoint/2010/main" val="317348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Taking a query elsewhere</a:t>
            </a:r>
          </a:p>
        </p:txBody>
      </p:sp>
      <p:sp>
        <p:nvSpPr>
          <p:cNvPr id="3" name="Text Placeholder 2">
            <a:extLst>
              <a:ext uri="{FF2B5EF4-FFF2-40B4-BE49-F238E27FC236}">
                <a16:creationId xmlns:a16="http://schemas.microsoft.com/office/drawing/2014/main" id="{CCBB7EC4-31DF-3B8E-D692-D8F7D58278BD}"/>
              </a:ext>
            </a:extLst>
          </p:cNvPr>
          <p:cNvSpPr>
            <a:spLocks noGrp="1"/>
          </p:cNvSpPr>
          <p:nvPr>
            <p:ph type="body" sz="quarter" idx="13"/>
          </p:nvPr>
        </p:nvSpPr>
        <p:spPr/>
        <p:txBody>
          <a:bodyPr/>
          <a:lstStyle/>
          <a:p>
            <a:r>
              <a:rPr lang="en-GB" dirty="0"/>
              <a:t>The Hub is not the answer for all questions!</a:t>
            </a:r>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2771999"/>
            <a:ext cx="6477955" cy="3456000"/>
          </a:xfrm>
        </p:spPr>
        <p:txBody>
          <a:bodyPr/>
          <a:lstStyle/>
          <a:p>
            <a:pPr marL="342900" indent="-342900">
              <a:buFont typeface="Arial" panose="020B0604020202020204" pitchFamily="34" charset="0"/>
              <a:buChar char="•"/>
            </a:pPr>
            <a:r>
              <a:rPr lang="en-GB" dirty="0"/>
              <a:t>Key evidence resources are linked from the home page </a:t>
            </a:r>
          </a:p>
          <a:p>
            <a:pPr marL="342900" indent="-342900">
              <a:buFont typeface="Arial" panose="020B0604020202020204" pitchFamily="34" charset="0"/>
              <a:buChar char="•"/>
            </a:pPr>
            <a:r>
              <a:rPr lang="en-GB" dirty="0"/>
              <a:t>See Further resources for Medline, CINAHL etc</a:t>
            </a:r>
          </a:p>
          <a:p>
            <a:pPr marL="342900" indent="-342900">
              <a:buFont typeface="Arial" panose="020B0604020202020204" pitchFamily="34" charset="0"/>
              <a:buChar char="•"/>
            </a:pPr>
            <a:r>
              <a:rPr lang="en-GB" dirty="0"/>
              <a:t>Don’t forget Ask-A-Librarian for search help – click the bubble bottom right on every screen</a:t>
            </a:r>
          </a:p>
          <a:p>
            <a:pPr marL="342900" indent="-342900">
              <a:buFont typeface="Arial" panose="020B0604020202020204" pitchFamily="34" charset="0"/>
              <a:buChar char="•"/>
            </a:pPr>
            <a:endParaRPr lang="en-GB" dirty="0"/>
          </a:p>
        </p:txBody>
      </p:sp>
      <p:pic>
        <p:nvPicPr>
          <p:cNvPr id="11" name="Picture 10" descr="Screen grab of the chat bubble icon for Ask-a-librarian">
            <a:extLst>
              <a:ext uri="{FF2B5EF4-FFF2-40B4-BE49-F238E27FC236}">
                <a16:creationId xmlns:a16="http://schemas.microsoft.com/office/drawing/2014/main" id="{C2BBF963-5E2B-BFD6-0C0A-4931BC84BCF6}"/>
              </a:ext>
            </a:extLst>
          </p:cNvPr>
          <p:cNvPicPr>
            <a:picLocks noChangeAspect="1"/>
          </p:cNvPicPr>
          <p:nvPr/>
        </p:nvPicPr>
        <p:blipFill>
          <a:blip r:embed="rId3"/>
          <a:stretch>
            <a:fillRect/>
          </a:stretch>
        </p:blipFill>
        <p:spPr>
          <a:xfrm>
            <a:off x="1841707" y="5025414"/>
            <a:ext cx="1138161" cy="1202585"/>
          </a:xfrm>
          <a:prstGeom prst="rect">
            <a:avLst/>
          </a:prstGeom>
        </p:spPr>
      </p:pic>
      <p:pic>
        <p:nvPicPr>
          <p:cNvPr id="13" name="Picture 12" descr="Screen grab of the options under research tools on the left hand navigation with the link to Further resources">
            <a:extLst>
              <a:ext uri="{FF2B5EF4-FFF2-40B4-BE49-F238E27FC236}">
                <a16:creationId xmlns:a16="http://schemas.microsoft.com/office/drawing/2014/main" id="{4A315709-1466-2FD0-E7A0-8BE7D515BEFC}"/>
              </a:ext>
            </a:extLst>
          </p:cNvPr>
          <p:cNvPicPr>
            <a:picLocks noChangeAspect="1"/>
          </p:cNvPicPr>
          <p:nvPr/>
        </p:nvPicPr>
        <p:blipFill>
          <a:blip r:embed="rId4"/>
          <a:stretch>
            <a:fillRect/>
          </a:stretch>
        </p:blipFill>
        <p:spPr>
          <a:xfrm>
            <a:off x="8184585" y="4703786"/>
            <a:ext cx="1819529" cy="1524213"/>
          </a:xfrm>
          <a:prstGeom prst="rect">
            <a:avLst/>
          </a:prstGeom>
        </p:spPr>
      </p:pic>
      <p:pic>
        <p:nvPicPr>
          <p:cNvPr id="15" name="Picture 14" descr="Screen grab of the quick evidence resources buttons on the home page">
            <a:extLst>
              <a:ext uri="{FF2B5EF4-FFF2-40B4-BE49-F238E27FC236}">
                <a16:creationId xmlns:a16="http://schemas.microsoft.com/office/drawing/2014/main" id="{17FF44D4-ACE3-EC71-6CE1-BA65E38E59B0}"/>
              </a:ext>
            </a:extLst>
          </p:cNvPr>
          <p:cNvPicPr>
            <a:picLocks noChangeAspect="1"/>
          </p:cNvPicPr>
          <p:nvPr/>
        </p:nvPicPr>
        <p:blipFill>
          <a:blip r:embed="rId5"/>
          <a:stretch>
            <a:fillRect/>
          </a:stretch>
        </p:blipFill>
        <p:spPr>
          <a:xfrm>
            <a:off x="6755801" y="2665927"/>
            <a:ext cx="5166413" cy="1896286"/>
          </a:xfrm>
          <a:prstGeom prst="rect">
            <a:avLst/>
          </a:prstGeom>
        </p:spPr>
      </p:pic>
    </p:spTree>
    <p:extLst>
      <p:ext uri="{BB962C8B-B14F-4D97-AF65-F5344CB8AC3E}">
        <p14:creationId xmlns:p14="http://schemas.microsoft.com/office/powerpoint/2010/main" val="112757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472F082-2DF2-6B3F-C76E-6BF2FAA6BCBB}"/>
              </a:ext>
            </a:extLst>
          </p:cNvPr>
          <p:cNvSpPr>
            <a:spLocks noGrp="1"/>
          </p:cNvSpPr>
          <p:nvPr>
            <p:ph type="title"/>
          </p:nvPr>
        </p:nvSpPr>
        <p:spPr/>
        <p:txBody>
          <a:bodyPr>
            <a:normAutofit/>
          </a:bodyPr>
          <a:lstStyle/>
          <a:p>
            <a:r>
              <a:rPr lang="en-GB" dirty="0"/>
              <a:t>How to access the Hub</a:t>
            </a:r>
          </a:p>
        </p:txBody>
      </p:sp>
      <p:sp>
        <p:nvSpPr>
          <p:cNvPr id="5" name="TextBox 4">
            <a:extLst>
              <a:ext uri="{FF2B5EF4-FFF2-40B4-BE49-F238E27FC236}">
                <a16:creationId xmlns:a16="http://schemas.microsoft.com/office/drawing/2014/main" id="{EBE81B85-9DD2-A4A8-DF23-127056982981}"/>
              </a:ext>
            </a:extLst>
          </p:cNvPr>
          <p:cNvSpPr txBox="1"/>
          <p:nvPr/>
        </p:nvSpPr>
        <p:spPr>
          <a:xfrm>
            <a:off x="355846" y="1799458"/>
            <a:ext cx="5257319" cy="769441"/>
          </a:xfrm>
          <a:prstGeom prst="rect">
            <a:avLst/>
          </a:prstGeom>
          <a:noFill/>
        </p:spPr>
        <p:txBody>
          <a:bodyPr wrap="square" rtlCol="0">
            <a:spAutoFit/>
          </a:bodyPr>
          <a:lstStyle/>
          <a:p>
            <a:r>
              <a:rPr lang="en-GB" sz="2400" b="1" dirty="0">
                <a:hlinkClick r:id="rId3"/>
              </a:rPr>
              <a:t>www.library.nhs.uk/knowledgehub</a:t>
            </a:r>
            <a:r>
              <a:rPr lang="en-GB" sz="2400" b="1" dirty="0"/>
              <a:t> </a:t>
            </a:r>
          </a:p>
          <a:p>
            <a:endParaRPr lang="en-GB" sz="2000" dirty="0"/>
          </a:p>
        </p:txBody>
      </p:sp>
      <p:pic>
        <p:nvPicPr>
          <p:cNvPr id="11" name="Picture 10" descr="Screen grab of the webpage at the previous web address">
            <a:extLst>
              <a:ext uri="{FF2B5EF4-FFF2-40B4-BE49-F238E27FC236}">
                <a16:creationId xmlns:a16="http://schemas.microsoft.com/office/drawing/2014/main" id="{E10F3032-BA54-C494-F411-A446566E6333}"/>
              </a:ext>
            </a:extLst>
          </p:cNvPr>
          <p:cNvPicPr>
            <a:picLocks noChangeAspect="1"/>
          </p:cNvPicPr>
          <p:nvPr/>
        </p:nvPicPr>
        <p:blipFill>
          <a:blip r:embed="rId4"/>
          <a:stretch>
            <a:fillRect/>
          </a:stretch>
        </p:blipFill>
        <p:spPr>
          <a:xfrm>
            <a:off x="249878" y="2385371"/>
            <a:ext cx="5884199" cy="4183025"/>
          </a:xfrm>
          <a:prstGeom prst="rect">
            <a:avLst/>
          </a:prstGeom>
        </p:spPr>
      </p:pic>
      <p:sp>
        <p:nvSpPr>
          <p:cNvPr id="12" name="TextBox 11" descr="Box around the link to Start your search">
            <a:extLst>
              <a:ext uri="{FF2B5EF4-FFF2-40B4-BE49-F238E27FC236}">
                <a16:creationId xmlns:a16="http://schemas.microsoft.com/office/drawing/2014/main" id="{668DE740-0D5F-7809-4B81-DA6F1BBE2625}"/>
              </a:ext>
              <a:ext uri="{C183D7F6-B498-43B3-948B-1728B52AA6E4}">
                <adec:decorative xmlns:adec="http://schemas.microsoft.com/office/drawing/2017/decorative" val="0"/>
              </a:ext>
            </a:extLst>
          </p:cNvPr>
          <p:cNvSpPr txBox="1"/>
          <p:nvPr/>
        </p:nvSpPr>
        <p:spPr>
          <a:xfrm>
            <a:off x="332339" y="5271018"/>
            <a:ext cx="1852316" cy="558337"/>
          </a:xfrm>
          <a:prstGeom prst="rect">
            <a:avLst/>
          </a:prstGeom>
          <a:noFill/>
          <a:ln w="38100">
            <a:solidFill>
              <a:srgbClr val="FF0000"/>
            </a:solidFill>
          </a:ln>
        </p:spPr>
        <p:txBody>
          <a:bodyPr wrap="square" rtlCol="0">
            <a:spAutoFit/>
          </a:bodyPr>
          <a:lstStyle/>
          <a:p>
            <a:endParaRPr lang="en-US" dirty="0"/>
          </a:p>
        </p:txBody>
      </p:sp>
      <p:sp>
        <p:nvSpPr>
          <p:cNvPr id="17" name="TextBox 16">
            <a:extLst>
              <a:ext uri="{FF2B5EF4-FFF2-40B4-BE49-F238E27FC236}">
                <a16:creationId xmlns:a16="http://schemas.microsoft.com/office/drawing/2014/main" id="{D0490C71-7F27-415E-D016-BF4FEC64334E}"/>
              </a:ext>
            </a:extLst>
          </p:cNvPr>
          <p:cNvSpPr txBox="1"/>
          <p:nvPr/>
        </p:nvSpPr>
        <p:spPr>
          <a:xfrm>
            <a:off x="3970224" y="5062717"/>
            <a:ext cx="2442359" cy="646331"/>
          </a:xfrm>
          <a:prstGeom prst="rect">
            <a:avLst/>
          </a:prstGeom>
          <a:solidFill>
            <a:schemeClr val="bg1"/>
          </a:solidFill>
          <a:ln w="38100">
            <a:solidFill>
              <a:srgbClr val="FF0000"/>
            </a:solidFill>
          </a:ln>
        </p:spPr>
        <p:txBody>
          <a:bodyPr wrap="square" rtlCol="0">
            <a:spAutoFit/>
          </a:bodyPr>
          <a:lstStyle/>
          <a:p>
            <a:r>
              <a:rPr lang="en-GB" dirty="0"/>
              <a:t>Direct from the national site</a:t>
            </a:r>
          </a:p>
        </p:txBody>
      </p:sp>
      <p:sp>
        <p:nvSpPr>
          <p:cNvPr id="19" name="TextBox 18">
            <a:extLst>
              <a:ext uri="{FF2B5EF4-FFF2-40B4-BE49-F238E27FC236}">
                <a16:creationId xmlns:a16="http://schemas.microsoft.com/office/drawing/2014/main" id="{35587F91-4B67-E37B-457E-0E14E13C179B}"/>
              </a:ext>
            </a:extLst>
          </p:cNvPr>
          <p:cNvSpPr txBox="1"/>
          <p:nvPr/>
        </p:nvSpPr>
        <p:spPr>
          <a:xfrm>
            <a:off x="7907482" y="1225157"/>
            <a:ext cx="2844479" cy="646331"/>
          </a:xfrm>
          <a:prstGeom prst="rect">
            <a:avLst/>
          </a:prstGeom>
          <a:solidFill>
            <a:schemeClr val="bg1"/>
          </a:solidFill>
          <a:ln w="38100">
            <a:solidFill>
              <a:srgbClr val="FF0000"/>
            </a:solidFill>
          </a:ln>
        </p:spPr>
        <p:txBody>
          <a:bodyPr wrap="square" rtlCol="0">
            <a:spAutoFit/>
          </a:bodyPr>
          <a:lstStyle/>
          <a:p>
            <a:r>
              <a:rPr lang="en-GB" dirty="0"/>
              <a:t>Via an embedded search box on your own site</a:t>
            </a:r>
          </a:p>
        </p:txBody>
      </p:sp>
      <p:pic>
        <p:nvPicPr>
          <p:cNvPr id="14" name="Picture 13" descr="Screen grab of an embedded Hub search box">
            <a:extLst>
              <a:ext uri="{FF2B5EF4-FFF2-40B4-BE49-F238E27FC236}">
                <a16:creationId xmlns:a16="http://schemas.microsoft.com/office/drawing/2014/main" id="{59A62DAD-605C-0AE8-4D45-94CB5DFED498}"/>
              </a:ext>
            </a:extLst>
          </p:cNvPr>
          <p:cNvPicPr>
            <a:picLocks noChangeAspect="1"/>
          </p:cNvPicPr>
          <p:nvPr/>
        </p:nvPicPr>
        <p:blipFill>
          <a:blip r:embed="rId5"/>
          <a:stretch>
            <a:fillRect/>
          </a:stretch>
        </p:blipFill>
        <p:spPr>
          <a:xfrm>
            <a:off x="7225411" y="2095302"/>
            <a:ext cx="4610743" cy="2381582"/>
          </a:xfrm>
          <a:prstGeom prst="rect">
            <a:avLst/>
          </a:prstGeom>
        </p:spPr>
      </p:pic>
      <p:sp>
        <p:nvSpPr>
          <p:cNvPr id="20" name="TextBox 19">
            <a:extLst>
              <a:ext uri="{FF2B5EF4-FFF2-40B4-BE49-F238E27FC236}">
                <a16:creationId xmlns:a16="http://schemas.microsoft.com/office/drawing/2014/main" id="{3469E381-15EE-48B1-A757-8E19F8BCCA7C}"/>
              </a:ext>
            </a:extLst>
          </p:cNvPr>
          <p:cNvSpPr txBox="1"/>
          <p:nvPr/>
        </p:nvSpPr>
        <p:spPr>
          <a:xfrm>
            <a:off x="7412064" y="5095769"/>
            <a:ext cx="2442359" cy="369332"/>
          </a:xfrm>
          <a:prstGeom prst="rect">
            <a:avLst/>
          </a:prstGeom>
          <a:solidFill>
            <a:schemeClr val="bg1"/>
          </a:solidFill>
          <a:ln w="38100">
            <a:solidFill>
              <a:srgbClr val="FF0000"/>
            </a:solidFill>
          </a:ln>
        </p:spPr>
        <p:txBody>
          <a:bodyPr wrap="square" rtlCol="0">
            <a:spAutoFit/>
          </a:bodyPr>
          <a:lstStyle/>
          <a:p>
            <a:r>
              <a:rPr lang="en-GB" dirty="0"/>
              <a:t>Via a desktop link</a:t>
            </a:r>
          </a:p>
        </p:txBody>
      </p:sp>
      <p:pic>
        <p:nvPicPr>
          <p:cNvPr id="9" name="Picture 3" descr="Knowledge and Library Hub Desktop icon - a combination of a book and a wifi symbol white on a blude background">
            <a:extLst>
              <a:ext uri="{FF2B5EF4-FFF2-40B4-BE49-F238E27FC236}">
                <a16:creationId xmlns:a16="http://schemas.microsoft.com/office/drawing/2014/main" id="{62F45FD9-C139-F01A-8892-7C913161199D}"/>
              </a:ext>
            </a:extLst>
          </p:cNvPr>
          <p:cNvPicPr>
            <a:picLocks noChangeAspect="1"/>
          </p:cNvPicPr>
          <p:nvPr/>
        </p:nvPicPr>
        <p:blipFill>
          <a:blip r:embed="rId6"/>
          <a:stretch>
            <a:fillRect/>
          </a:stretch>
        </p:blipFill>
        <p:spPr>
          <a:xfrm>
            <a:off x="10132929" y="4671223"/>
            <a:ext cx="1428750" cy="1495425"/>
          </a:xfrm>
          <a:prstGeom prst="rect">
            <a:avLst/>
          </a:prstGeom>
        </p:spPr>
      </p:pic>
    </p:spTree>
    <p:extLst>
      <p:ext uri="{BB962C8B-B14F-4D97-AF65-F5344CB8AC3E}">
        <p14:creationId xmlns:p14="http://schemas.microsoft.com/office/powerpoint/2010/main" val="2723677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How does the Hub help?</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054400" cy="3456000"/>
          </a:xfrm>
        </p:spPr>
        <p:txBody>
          <a:bodyPr/>
          <a:lstStyle/>
          <a:p>
            <a:pPr marL="342900" indent="-342900">
              <a:buFont typeface="Arial" panose="020B0604020202020204" pitchFamily="34" charset="0"/>
              <a:buChar char="•"/>
            </a:pPr>
            <a:r>
              <a:rPr lang="en-GB" dirty="0"/>
              <a:t>Designed for quick searches</a:t>
            </a:r>
          </a:p>
          <a:p>
            <a:pPr marL="342900" indent="-342900">
              <a:buFont typeface="Arial" panose="020B0604020202020204" pitchFamily="34" charset="0"/>
              <a:buChar char="•"/>
            </a:pPr>
            <a:r>
              <a:rPr lang="en-GB" dirty="0"/>
              <a:t>Designed to help people search effectively</a:t>
            </a:r>
          </a:p>
          <a:p>
            <a:pPr marL="342900" indent="-342900">
              <a:buFont typeface="Arial" panose="020B0604020202020204" pitchFamily="34" charset="0"/>
              <a:buChar char="•"/>
            </a:pPr>
            <a:r>
              <a:rPr lang="en-GB" dirty="0"/>
              <a:t>Tailored for NHS staff and learners</a:t>
            </a:r>
          </a:p>
          <a:p>
            <a:pPr marL="342900" indent="-342900">
              <a:buFont typeface="Arial" panose="020B0604020202020204" pitchFamily="34" charset="0"/>
              <a:buChar char="•"/>
            </a:pPr>
            <a:r>
              <a:rPr lang="en-GB" dirty="0"/>
              <a:t>Targets smooth access to fulltext</a:t>
            </a:r>
          </a:p>
          <a:p>
            <a:pPr marL="342900" indent="-342900">
              <a:buFont typeface="Arial" panose="020B0604020202020204" pitchFamily="34" charset="0"/>
              <a:buChar char="•"/>
            </a:pPr>
            <a:r>
              <a:rPr lang="en-GB" dirty="0"/>
              <a:t>An entry point to expert support from a Knowledge and Library Service team where available locally</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7" name="Picture 6" descr="Screen grab of the search box on the new look Hub">
            <a:extLst>
              <a:ext uri="{FF2B5EF4-FFF2-40B4-BE49-F238E27FC236}">
                <a16:creationId xmlns:a16="http://schemas.microsoft.com/office/drawing/2014/main" id="{93FEAD99-7F6B-FC88-C1C6-6F61E1DE1075}"/>
              </a:ext>
            </a:extLst>
          </p:cNvPr>
          <p:cNvPicPr>
            <a:picLocks noChangeAspect="1"/>
          </p:cNvPicPr>
          <p:nvPr/>
        </p:nvPicPr>
        <p:blipFill>
          <a:blip r:embed="rId3"/>
          <a:stretch>
            <a:fillRect/>
          </a:stretch>
        </p:blipFill>
        <p:spPr>
          <a:xfrm>
            <a:off x="5607712" y="3682652"/>
            <a:ext cx="6341177" cy="2044706"/>
          </a:xfrm>
          <a:prstGeom prst="rect">
            <a:avLst/>
          </a:prstGeom>
        </p:spPr>
      </p:pic>
    </p:spTree>
    <p:extLst>
      <p:ext uri="{BB962C8B-B14F-4D97-AF65-F5344CB8AC3E}">
        <p14:creationId xmlns:p14="http://schemas.microsoft.com/office/powerpoint/2010/main" val="160399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636E59-1162-597A-0657-814E76B2E967}"/>
              </a:ext>
            </a:extLst>
          </p:cNvPr>
          <p:cNvSpPr>
            <a:spLocks noGrp="1"/>
          </p:cNvSpPr>
          <p:nvPr>
            <p:ph type="title"/>
          </p:nvPr>
        </p:nvSpPr>
        <p:spPr/>
        <p:txBody>
          <a:bodyPr/>
          <a:lstStyle/>
          <a:p>
            <a:r>
              <a:rPr lang="en-GB" dirty="0"/>
              <a:t>When might you use the Hub?</a:t>
            </a:r>
          </a:p>
        </p:txBody>
      </p:sp>
      <p:sp>
        <p:nvSpPr>
          <p:cNvPr id="2" name="Content Placeholder 1">
            <a:extLst>
              <a:ext uri="{FF2B5EF4-FFF2-40B4-BE49-F238E27FC236}">
                <a16:creationId xmlns:a16="http://schemas.microsoft.com/office/drawing/2014/main" id="{C93DFA29-71A2-8815-51EF-0DF705FFD1BA}"/>
              </a:ext>
            </a:extLst>
          </p:cNvPr>
          <p:cNvSpPr>
            <a:spLocks noGrp="1"/>
          </p:cNvSpPr>
          <p:nvPr>
            <p:ph idx="1"/>
          </p:nvPr>
        </p:nvSpPr>
        <p:spPr>
          <a:xfrm>
            <a:off x="421609" y="2771999"/>
            <a:ext cx="6457173" cy="3456000"/>
          </a:xfrm>
        </p:spPr>
        <p:txBody>
          <a:bodyPr/>
          <a:lstStyle/>
          <a:p>
            <a:pPr marL="342900" indent="-342900" rtl="0" fontAlgn="ctr">
              <a:spcBef>
                <a:spcPts val="0"/>
              </a:spcBef>
              <a:spcAft>
                <a:spcPts val="0"/>
              </a:spcAft>
              <a:buFont typeface="Arial" panose="020B0604020202020204" pitchFamily="34" charset="0"/>
              <a:buChar char="•"/>
            </a:pPr>
            <a:r>
              <a:rPr lang="en-GB" dirty="0"/>
              <a:t>Finding a known article and accessing it</a:t>
            </a:r>
          </a:p>
          <a:p>
            <a:pPr marL="342900" indent="-342900" rtl="0" fontAlgn="ctr">
              <a:spcBef>
                <a:spcPts val="0"/>
              </a:spcBef>
              <a:spcAft>
                <a:spcPts val="0"/>
              </a:spcAft>
              <a:buFont typeface="Arial" panose="020B0604020202020204" pitchFamily="34" charset="0"/>
              <a:buChar char="•"/>
            </a:pPr>
            <a:r>
              <a:rPr lang="en-GB" dirty="0"/>
              <a:t>Broad brush searches</a:t>
            </a:r>
          </a:p>
          <a:p>
            <a:pPr marL="342900" indent="-342900" rtl="0" fontAlgn="ctr">
              <a:spcBef>
                <a:spcPts val="0"/>
              </a:spcBef>
              <a:spcAft>
                <a:spcPts val="0"/>
              </a:spcAft>
              <a:buFont typeface="Arial" panose="020B0604020202020204" pitchFamily="34" charset="0"/>
              <a:buChar char="•"/>
            </a:pPr>
            <a:r>
              <a:rPr lang="en-GB" dirty="0"/>
              <a:t>Finding something recent on a topic</a:t>
            </a:r>
          </a:p>
          <a:p>
            <a:pPr marL="342900" indent="-342900" rtl="0" fontAlgn="ctr">
              <a:spcBef>
                <a:spcPts val="0"/>
              </a:spcBef>
              <a:spcAft>
                <a:spcPts val="0"/>
              </a:spcAft>
              <a:buFont typeface="Arial" panose="020B0604020202020204" pitchFamily="34" charset="0"/>
              <a:buChar char="•"/>
            </a:pPr>
            <a:r>
              <a:rPr lang="en-GB" dirty="0"/>
              <a:t>Find the names of people writing on a topic</a:t>
            </a:r>
          </a:p>
          <a:p>
            <a:pPr marL="342900" indent="-342900" rtl="0" fontAlgn="ctr">
              <a:spcBef>
                <a:spcPts val="0"/>
              </a:spcBef>
              <a:spcAft>
                <a:spcPts val="0"/>
              </a:spcAft>
              <a:buFont typeface="Arial" panose="020B0604020202020204" pitchFamily="34" charset="0"/>
              <a:buChar char="•"/>
            </a:pPr>
            <a:r>
              <a:rPr lang="en-GB" dirty="0"/>
              <a:t>Looking for articles and books you can access right now</a:t>
            </a:r>
          </a:p>
          <a:p>
            <a:pPr marL="342900" indent="-342900" rtl="0" fontAlgn="ctr">
              <a:spcBef>
                <a:spcPts val="0"/>
              </a:spcBef>
              <a:spcAft>
                <a:spcPts val="0"/>
              </a:spcAft>
              <a:buFont typeface="Arial" panose="020B0604020202020204" pitchFamily="34" charset="0"/>
              <a:buChar char="•"/>
            </a:pPr>
            <a:r>
              <a:rPr lang="en-GB" dirty="0"/>
              <a:t>If you want to carry out better searches without needing to learn about more complex methods</a:t>
            </a:r>
          </a:p>
          <a:p>
            <a:pPr marL="342900" indent="-342900" rtl="0" fontAlgn="ctr">
              <a:spcBef>
                <a:spcPts val="0"/>
              </a:spcBef>
              <a:spcAft>
                <a:spcPts val="0"/>
              </a:spcAft>
              <a:buFont typeface="Arial" panose="020B0604020202020204" pitchFamily="34" charset="0"/>
              <a:buChar char="•"/>
            </a:pPr>
            <a:endParaRPr lang="en-GB" dirty="0"/>
          </a:p>
          <a:p>
            <a:pPr rtl="0" fontAlgn="ctr">
              <a:spcBef>
                <a:spcPts val="0"/>
              </a:spcBef>
              <a:spcAft>
                <a:spcPts val="0"/>
              </a:spcAft>
              <a:buFont typeface="Arial" panose="020B0604020202020204" pitchFamily="34" charset="0"/>
              <a:buChar char="•"/>
            </a:pPr>
            <a:endParaRPr lang="en-GB" dirty="0"/>
          </a:p>
          <a:p>
            <a:endParaRPr lang="en-GB" dirty="0"/>
          </a:p>
          <a:p>
            <a:endParaRPr lang="en-GB" dirty="0"/>
          </a:p>
        </p:txBody>
      </p:sp>
      <p:pic>
        <p:nvPicPr>
          <p:cNvPr id="6" name="Picture 5" descr="Black tick to denote positive reasons">
            <a:extLst>
              <a:ext uri="{FF2B5EF4-FFF2-40B4-BE49-F238E27FC236}">
                <a16:creationId xmlns:a16="http://schemas.microsoft.com/office/drawing/2014/main" id="{A1292767-87A5-F4B3-0A89-164F996E2CC5}"/>
              </a:ext>
            </a:extLst>
          </p:cNvPr>
          <p:cNvPicPr>
            <a:picLocks noChangeAspect="1"/>
          </p:cNvPicPr>
          <p:nvPr/>
        </p:nvPicPr>
        <p:blipFill>
          <a:blip r:embed="rId3"/>
          <a:stretch>
            <a:fillRect/>
          </a:stretch>
        </p:blipFill>
        <p:spPr>
          <a:xfrm>
            <a:off x="7374082" y="2124164"/>
            <a:ext cx="4301836" cy="4301836"/>
          </a:xfrm>
          <a:prstGeom prst="rect">
            <a:avLst/>
          </a:prstGeom>
        </p:spPr>
      </p:pic>
    </p:spTree>
    <p:extLst>
      <p:ext uri="{BB962C8B-B14F-4D97-AF65-F5344CB8AC3E}">
        <p14:creationId xmlns:p14="http://schemas.microsoft.com/office/powerpoint/2010/main" val="400266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744249-DD2C-37C4-C1E2-F12DD2B967B3}"/>
              </a:ext>
            </a:extLst>
          </p:cNvPr>
          <p:cNvSpPr>
            <a:spLocks noGrp="1"/>
          </p:cNvSpPr>
          <p:nvPr>
            <p:ph type="title"/>
          </p:nvPr>
        </p:nvSpPr>
        <p:spPr/>
        <p:txBody>
          <a:bodyPr/>
          <a:lstStyle/>
          <a:p>
            <a:r>
              <a:rPr lang="en-GB" dirty="0"/>
              <a:t>When the Hub is likely not your best bet</a:t>
            </a:r>
          </a:p>
        </p:txBody>
      </p:sp>
      <p:sp>
        <p:nvSpPr>
          <p:cNvPr id="2" name="Content Placeholder 1">
            <a:extLst>
              <a:ext uri="{FF2B5EF4-FFF2-40B4-BE49-F238E27FC236}">
                <a16:creationId xmlns:a16="http://schemas.microsoft.com/office/drawing/2014/main" id="{CA8749C6-28CE-2E07-3FE4-BBD9FD710E8E}"/>
              </a:ext>
            </a:extLst>
          </p:cNvPr>
          <p:cNvSpPr>
            <a:spLocks noGrp="1"/>
          </p:cNvSpPr>
          <p:nvPr>
            <p:ph idx="1"/>
          </p:nvPr>
        </p:nvSpPr>
        <p:spPr>
          <a:xfrm>
            <a:off x="432000" y="2771999"/>
            <a:ext cx="6675382" cy="3456000"/>
          </a:xfrm>
        </p:spPr>
        <p:txBody>
          <a:bodyPr/>
          <a:lstStyle/>
          <a:p>
            <a:pPr marL="342900" indent="-342900">
              <a:buFont typeface="Arial" panose="020B0604020202020204" pitchFamily="34" charset="0"/>
              <a:buChar char="•"/>
            </a:pPr>
            <a:r>
              <a:rPr lang="en-GB" dirty="0"/>
              <a:t>For a systematic search</a:t>
            </a:r>
          </a:p>
          <a:p>
            <a:pPr marL="342900" indent="-342900">
              <a:buFont typeface="Arial" panose="020B0604020202020204" pitchFamily="34" charset="0"/>
              <a:buChar char="•"/>
            </a:pPr>
            <a:r>
              <a:rPr lang="en-GB" dirty="0"/>
              <a:t>Where your question is more complex and detailed</a:t>
            </a:r>
          </a:p>
          <a:p>
            <a:pPr marL="342900" indent="-342900">
              <a:buFont typeface="Arial" panose="020B0604020202020204" pitchFamily="34" charset="0"/>
              <a:buChar char="•"/>
            </a:pPr>
            <a:r>
              <a:rPr lang="en-GB" dirty="0"/>
              <a:t>If you want to use full features of a database like Medline or CINAHL</a:t>
            </a:r>
          </a:p>
          <a:p>
            <a:pPr marL="342900" indent="-342900">
              <a:buFont typeface="Arial" panose="020B0604020202020204" pitchFamily="34" charset="0"/>
              <a:buChar char="•"/>
            </a:pPr>
            <a:r>
              <a:rPr lang="en-GB" dirty="0"/>
              <a:t>If you need a reproducible search</a:t>
            </a:r>
          </a:p>
          <a:p>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7" name="Picture 6" descr="A black cross denoting negative">
            <a:extLst>
              <a:ext uri="{FF2B5EF4-FFF2-40B4-BE49-F238E27FC236}">
                <a16:creationId xmlns:a16="http://schemas.microsoft.com/office/drawing/2014/main" id="{72E706D4-891A-F583-E272-2AB8B437B705}"/>
              </a:ext>
            </a:extLst>
          </p:cNvPr>
          <p:cNvPicPr>
            <a:picLocks noChangeAspect="1"/>
          </p:cNvPicPr>
          <p:nvPr/>
        </p:nvPicPr>
        <p:blipFill>
          <a:blip r:embed="rId3"/>
          <a:stretch>
            <a:fillRect/>
          </a:stretch>
        </p:blipFill>
        <p:spPr>
          <a:xfrm>
            <a:off x="7637319" y="2088000"/>
            <a:ext cx="4481945" cy="4481945"/>
          </a:xfrm>
          <a:prstGeom prst="rect">
            <a:avLst/>
          </a:prstGeom>
        </p:spPr>
      </p:pic>
    </p:spTree>
    <p:extLst>
      <p:ext uri="{BB962C8B-B14F-4D97-AF65-F5344CB8AC3E}">
        <p14:creationId xmlns:p14="http://schemas.microsoft.com/office/powerpoint/2010/main" val="3905415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The importance of OpenAthens</a:t>
            </a:r>
          </a:p>
        </p:txBody>
      </p:sp>
      <p:pic>
        <p:nvPicPr>
          <p:cNvPr id="9" name="Picture 8" descr="Screen grab of the Hub home page in a not logged in state">
            <a:extLst>
              <a:ext uri="{FF2B5EF4-FFF2-40B4-BE49-F238E27FC236}">
                <a16:creationId xmlns:a16="http://schemas.microsoft.com/office/drawing/2014/main" id="{58C8FF61-E680-9A8D-475C-D376FAF004A3}"/>
              </a:ext>
            </a:extLst>
          </p:cNvPr>
          <p:cNvPicPr>
            <a:picLocks noChangeAspect="1"/>
          </p:cNvPicPr>
          <p:nvPr/>
        </p:nvPicPr>
        <p:blipFill>
          <a:blip r:embed="rId3"/>
          <a:stretch>
            <a:fillRect/>
          </a:stretch>
        </p:blipFill>
        <p:spPr>
          <a:xfrm>
            <a:off x="6619107" y="2148513"/>
            <a:ext cx="5413859" cy="3456000"/>
          </a:xfrm>
          <a:prstGeom prst="rect">
            <a:avLst/>
          </a:prstGeom>
        </p:spPr>
      </p:pic>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Log in on arrival for the best experience…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664000" cy="2100790"/>
          </a:xfrm>
        </p:spPr>
        <p:txBody>
          <a:bodyPr/>
          <a:lstStyle/>
          <a:p>
            <a:pPr marL="342900" indent="-342900">
              <a:buFont typeface="Arial" panose="020B0604020202020204" pitchFamily="34" charset="0"/>
              <a:buChar char="•"/>
            </a:pPr>
            <a:r>
              <a:rPr lang="en-GB" dirty="0"/>
              <a:t>To ensure you see the right version of the Hub for your organisation</a:t>
            </a:r>
          </a:p>
          <a:p>
            <a:pPr marL="342900" indent="-342900">
              <a:buFont typeface="Arial" panose="020B0604020202020204" pitchFamily="34" charset="0"/>
              <a:buChar char="•"/>
            </a:pPr>
            <a:r>
              <a:rPr lang="en-GB" dirty="0"/>
              <a:t>To link to your library team</a:t>
            </a:r>
          </a:p>
          <a:p>
            <a:pPr marL="342900" indent="-342900">
              <a:buFont typeface="Arial" panose="020B0604020202020204" pitchFamily="34" charset="0"/>
              <a:buChar char="•"/>
            </a:pPr>
            <a:r>
              <a:rPr lang="en-GB" dirty="0"/>
              <a:t>To see all the results</a:t>
            </a:r>
          </a:p>
          <a:p>
            <a:pPr marL="342900" indent="-342900">
              <a:buFont typeface="Arial" panose="020B0604020202020204" pitchFamily="34" charset="0"/>
              <a:buChar char="•"/>
            </a:pPr>
            <a:r>
              <a:rPr lang="en-GB" dirty="0"/>
              <a:t>To have the smoothest path to fulltext</a:t>
            </a:r>
          </a:p>
          <a:p>
            <a:pPr marL="342900" indent="-342900">
              <a:buFont typeface="Arial" panose="020B0604020202020204" pitchFamily="34" charset="0"/>
              <a:buChar char="•"/>
            </a:pPr>
            <a:endParaRPr lang="en-GB" dirty="0"/>
          </a:p>
        </p:txBody>
      </p:sp>
      <p:sp>
        <p:nvSpPr>
          <p:cNvPr id="8" name="Arrow: Down 7" descr="Arrow pointing the login section of the screen">
            <a:extLst>
              <a:ext uri="{FF2B5EF4-FFF2-40B4-BE49-F238E27FC236}">
                <a16:creationId xmlns:a16="http://schemas.microsoft.com/office/drawing/2014/main" id="{0ADDED44-D287-F096-5D97-BCE29C65427E}"/>
              </a:ext>
            </a:extLst>
          </p:cNvPr>
          <p:cNvSpPr/>
          <p:nvPr/>
        </p:nvSpPr>
        <p:spPr>
          <a:xfrm rot="18186847">
            <a:off x="7388504" y="1582955"/>
            <a:ext cx="1361210" cy="90327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5" name="Text Placeholder 2">
            <a:extLst>
              <a:ext uri="{FF2B5EF4-FFF2-40B4-BE49-F238E27FC236}">
                <a16:creationId xmlns:a16="http://schemas.microsoft.com/office/drawing/2014/main" id="{EEE65165-75F4-D4D1-46CF-3309C5B44B18}"/>
              </a:ext>
            </a:extLst>
          </p:cNvPr>
          <p:cNvSpPr txBox="1">
            <a:spLocks/>
          </p:cNvSpPr>
          <p:nvPr/>
        </p:nvSpPr>
        <p:spPr>
          <a:xfrm>
            <a:off x="432000" y="5451191"/>
            <a:ext cx="5979951" cy="882880"/>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There is a link if you need to register for OpenAthens</a:t>
            </a:r>
          </a:p>
        </p:txBody>
      </p:sp>
      <p:sp>
        <p:nvSpPr>
          <p:cNvPr id="10" name="Rectangle 9" descr="Box around OpenAthens registration on the Hub left hand navigation">
            <a:extLst>
              <a:ext uri="{FF2B5EF4-FFF2-40B4-BE49-F238E27FC236}">
                <a16:creationId xmlns:a16="http://schemas.microsoft.com/office/drawing/2014/main" id="{C3879D53-67F5-72DF-C33E-63904243753A}"/>
              </a:ext>
            </a:extLst>
          </p:cNvPr>
          <p:cNvSpPr/>
          <p:nvPr/>
        </p:nvSpPr>
        <p:spPr>
          <a:xfrm>
            <a:off x="6619106" y="5035462"/>
            <a:ext cx="971667" cy="25052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1049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Am I on the right version of the Hub?</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a:xfrm>
            <a:off x="432001" y="2088000"/>
            <a:ext cx="4254299" cy="2671036"/>
          </a:xfrm>
        </p:spPr>
        <p:txBody>
          <a:bodyPr/>
          <a:lstStyle/>
          <a:p>
            <a:r>
              <a:rPr lang="en-GB" dirty="0"/>
              <a:t>Check the organisation below the main Hub logo</a:t>
            </a:r>
          </a:p>
          <a:p>
            <a:r>
              <a:rPr lang="en-GB" dirty="0"/>
              <a:t>If you arrive via </a:t>
            </a:r>
            <a:r>
              <a:rPr lang="en-GB" dirty="0">
                <a:hlinkClick r:id="rId3"/>
              </a:rPr>
              <a:t>www.library.nhs.uk</a:t>
            </a:r>
            <a:r>
              <a:rPr lang="en-GB" dirty="0"/>
              <a:t> then you need to login to go to your local version of the Hub</a:t>
            </a:r>
          </a:p>
          <a:p>
            <a:endParaRPr lang="en-GB" dirty="0"/>
          </a:p>
        </p:txBody>
      </p:sp>
      <p:pic>
        <p:nvPicPr>
          <p:cNvPr id="6" name="Picture 5" descr="Screen grab of the hub showing the main logo top left and a secondary logo below it">
            <a:extLst>
              <a:ext uri="{FF2B5EF4-FFF2-40B4-BE49-F238E27FC236}">
                <a16:creationId xmlns:a16="http://schemas.microsoft.com/office/drawing/2014/main" id="{430140B4-3119-B220-3A91-4965B06D5829}"/>
              </a:ext>
            </a:extLst>
          </p:cNvPr>
          <p:cNvPicPr>
            <a:picLocks noChangeAspect="1"/>
          </p:cNvPicPr>
          <p:nvPr/>
        </p:nvPicPr>
        <p:blipFill>
          <a:blip r:embed="rId4"/>
          <a:stretch>
            <a:fillRect/>
          </a:stretch>
        </p:blipFill>
        <p:spPr>
          <a:xfrm>
            <a:off x="4837433" y="1494436"/>
            <a:ext cx="7878274" cy="3858163"/>
          </a:xfrm>
          <a:prstGeom prst="rect">
            <a:avLst/>
          </a:prstGeom>
        </p:spPr>
      </p:pic>
    </p:spTree>
    <p:extLst>
      <p:ext uri="{BB962C8B-B14F-4D97-AF65-F5344CB8AC3E}">
        <p14:creationId xmlns:p14="http://schemas.microsoft.com/office/powerpoint/2010/main" val="201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1C921-D4BF-0E55-94EF-983898B0798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DEC0A40-5202-C2BE-660A-D68A6C36A77E}"/>
              </a:ext>
            </a:extLst>
          </p:cNvPr>
          <p:cNvSpPr>
            <a:spLocks noGrp="1"/>
          </p:cNvSpPr>
          <p:nvPr>
            <p:ph type="title"/>
          </p:nvPr>
        </p:nvSpPr>
        <p:spPr/>
        <p:txBody>
          <a:bodyPr/>
          <a:lstStyle/>
          <a:p>
            <a:r>
              <a:rPr lang="en-GB" dirty="0"/>
              <a:t>The Hub as a starting point</a:t>
            </a:r>
          </a:p>
        </p:txBody>
      </p:sp>
      <p:pic>
        <p:nvPicPr>
          <p:cNvPr id="12" name="Picture 11" descr="Screen grab of a Hub home page">
            <a:extLst>
              <a:ext uri="{FF2B5EF4-FFF2-40B4-BE49-F238E27FC236}">
                <a16:creationId xmlns:a16="http://schemas.microsoft.com/office/drawing/2014/main" id="{9B9C4338-A8E6-891B-61CD-2F4C577DA787}"/>
              </a:ext>
            </a:extLst>
          </p:cNvPr>
          <p:cNvPicPr>
            <a:picLocks noChangeAspect="1"/>
          </p:cNvPicPr>
          <p:nvPr/>
        </p:nvPicPr>
        <p:blipFill>
          <a:blip r:embed="rId3"/>
          <a:stretch>
            <a:fillRect/>
          </a:stretch>
        </p:blipFill>
        <p:spPr>
          <a:xfrm>
            <a:off x="2306774" y="1204243"/>
            <a:ext cx="7198563" cy="5518673"/>
          </a:xfrm>
          <a:prstGeom prst="rect">
            <a:avLst/>
          </a:prstGeom>
        </p:spPr>
      </p:pic>
      <p:sp>
        <p:nvSpPr>
          <p:cNvPr id="2" name="Rectangle 1">
            <a:extLst>
              <a:ext uri="{FF2B5EF4-FFF2-40B4-BE49-F238E27FC236}">
                <a16:creationId xmlns:a16="http://schemas.microsoft.com/office/drawing/2014/main" id="{0671A244-1CE7-ABDD-7248-251B7491D7F2}"/>
              </a:ext>
            </a:extLst>
          </p:cNvPr>
          <p:cNvSpPr/>
          <p:nvPr/>
        </p:nvSpPr>
        <p:spPr>
          <a:xfrm>
            <a:off x="4123607" y="288338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17" name="Rectangle 16" descr="Box around the Quick Evidence sources buttons">
            <a:extLst>
              <a:ext uri="{FF2B5EF4-FFF2-40B4-BE49-F238E27FC236}">
                <a16:creationId xmlns:a16="http://schemas.microsoft.com/office/drawing/2014/main" id="{E3741702-AD39-2B7B-AFA1-ACDC6365E3D1}"/>
              </a:ext>
            </a:extLst>
          </p:cNvPr>
          <p:cNvSpPr/>
          <p:nvPr/>
        </p:nvSpPr>
        <p:spPr>
          <a:xfrm>
            <a:off x="3907262" y="3400362"/>
            <a:ext cx="5374524" cy="136062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4CBA7717-8FAE-4D8B-05E4-305CA3154839}"/>
              </a:ext>
            </a:extLst>
          </p:cNvPr>
          <p:cNvSpPr/>
          <p:nvPr/>
        </p:nvSpPr>
        <p:spPr>
          <a:xfrm>
            <a:off x="9126702" y="5302202"/>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descr="Box around chat bubble for ask a librarian">
            <a:extLst>
              <a:ext uri="{FF2B5EF4-FFF2-40B4-BE49-F238E27FC236}">
                <a16:creationId xmlns:a16="http://schemas.microsoft.com/office/drawing/2014/main" id="{191E20BC-14F3-09CA-F3C3-14406A00DC81}"/>
              </a:ext>
            </a:extLst>
          </p:cNvPr>
          <p:cNvSpPr/>
          <p:nvPr/>
        </p:nvSpPr>
        <p:spPr>
          <a:xfrm>
            <a:off x="9124863" y="6156215"/>
            <a:ext cx="534385" cy="5669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descr="Box around buttons for local resources and services">
            <a:extLst>
              <a:ext uri="{FF2B5EF4-FFF2-40B4-BE49-F238E27FC236}">
                <a16:creationId xmlns:a16="http://schemas.microsoft.com/office/drawing/2014/main" id="{098A04C1-DEAF-F348-BA95-7868362B8C40}"/>
              </a:ext>
            </a:extLst>
          </p:cNvPr>
          <p:cNvSpPr/>
          <p:nvPr/>
        </p:nvSpPr>
        <p:spPr>
          <a:xfrm>
            <a:off x="3892291" y="5362288"/>
            <a:ext cx="5132594" cy="13134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37144F1E-1DA9-2EFD-7697-6F79D2F31DC3}"/>
              </a:ext>
            </a:extLst>
          </p:cNvPr>
          <p:cNvSpPr/>
          <p:nvPr/>
        </p:nvSpPr>
        <p:spPr>
          <a:xfrm>
            <a:off x="1993936" y="5038674"/>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3</a:t>
            </a:r>
          </a:p>
        </p:txBody>
      </p:sp>
      <p:sp>
        <p:nvSpPr>
          <p:cNvPr id="16" name="Rectangle 15" descr="Box around Further resources link">
            <a:extLst>
              <a:ext uri="{FF2B5EF4-FFF2-40B4-BE49-F238E27FC236}">
                <a16:creationId xmlns:a16="http://schemas.microsoft.com/office/drawing/2014/main" id="{111B6B61-6D65-C3FB-56F9-7A31714F5D16}"/>
              </a:ext>
            </a:extLst>
          </p:cNvPr>
          <p:cNvSpPr/>
          <p:nvPr/>
        </p:nvSpPr>
        <p:spPr>
          <a:xfrm>
            <a:off x="2383319" y="5193856"/>
            <a:ext cx="1028520" cy="2428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F8BF07A-900D-098D-70B5-66656BC8DE82}"/>
              </a:ext>
            </a:extLst>
          </p:cNvPr>
          <p:cNvSpPr/>
          <p:nvPr/>
        </p:nvSpPr>
        <p:spPr>
          <a:xfrm>
            <a:off x="1862658" y="5682159"/>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4</a:t>
            </a:r>
          </a:p>
        </p:txBody>
      </p:sp>
      <p:sp>
        <p:nvSpPr>
          <p:cNvPr id="13" name="Rectangle 12" descr="Box around Browse Journals link">
            <a:extLst>
              <a:ext uri="{FF2B5EF4-FFF2-40B4-BE49-F238E27FC236}">
                <a16:creationId xmlns:a16="http://schemas.microsoft.com/office/drawing/2014/main" id="{D364912E-066E-1A6F-6EC0-7CC9FC20F139}"/>
              </a:ext>
            </a:extLst>
          </p:cNvPr>
          <p:cNvSpPr/>
          <p:nvPr/>
        </p:nvSpPr>
        <p:spPr>
          <a:xfrm>
            <a:off x="2313486" y="5937337"/>
            <a:ext cx="1478827" cy="2428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2C4D3FE-D99A-7565-86F5-41CB42E5569F}"/>
              </a:ext>
            </a:extLst>
          </p:cNvPr>
          <p:cNvSpPr/>
          <p:nvPr/>
        </p:nvSpPr>
        <p:spPr>
          <a:xfrm>
            <a:off x="1809313" y="6049073"/>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5</a:t>
            </a:r>
          </a:p>
        </p:txBody>
      </p:sp>
      <p:sp>
        <p:nvSpPr>
          <p:cNvPr id="15" name="Rectangle 14" descr="Box around Help link">
            <a:extLst>
              <a:ext uri="{FF2B5EF4-FFF2-40B4-BE49-F238E27FC236}">
                <a16:creationId xmlns:a16="http://schemas.microsoft.com/office/drawing/2014/main" id="{985548F1-7F65-18D6-2C22-C2A87579CFEE}"/>
              </a:ext>
            </a:extLst>
          </p:cNvPr>
          <p:cNvSpPr/>
          <p:nvPr/>
        </p:nvSpPr>
        <p:spPr>
          <a:xfrm>
            <a:off x="2324475" y="6156215"/>
            <a:ext cx="933453" cy="2597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EC8730F-C94D-5226-BE3F-8A4A8FB77756}"/>
              </a:ext>
            </a:extLst>
          </p:cNvPr>
          <p:cNvSpPr/>
          <p:nvPr/>
        </p:nvSpPr>
        <p:spPr>
          <a:xfrm>
            <a:off x="1868152" y="6415987"/>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6</a:t>
            </a:r>
          </a:p>
        </p:txBody>
      </p:sp>
      <p:sp>
        <p:nvSpPr>
          <p:cNvPr id="14" name="Rectangle 13" descr="Box around Library website">
            <a:extLst>
              <a:ext uri="{FF2B5EF4-FFF2-40B4-BE49-F238E27FC236}">
                <a16:creationId xmlns:a16="http://schemas.microsoft.com/office/drawing/2014/main" id="{F7266358-1D6E-E547-3FA7-E129A88D9F2B}"/>
              </a:ext>
            </a:extLst>
          </p:cNvPr>
          <p:cNvSpPr/>
          <p:nvPr/>
        </p:nvSpPr>
        <p:spPr>
          <a:xfrm>
            <a:off x="2313486" y="6432924"/>
            <a:ext cx="1098353" cy="20194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88A3BDC-7E86-27A2-B6C7-7981F7E16073}"/>
              </a:ext>
            </a:extLst>
          </p:cNvPr>
          <p:cNvSpPr/>
          <p:nvPr/>
        </p:nvSpPr>
        <p:spPr>
          <a:xfrm>
            <a:off x="9810579" y="5969631"/>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7</a:t>
            </a:r>
          </a:p>
        </p:txBody>
      </p:sp>
    </p:spTree>
    <p:extLst>
      <p:ext uri="{BB962C8B-B14F-4D97-AF65-F5344CB8AC3E}">
        <p14:creationId xmlns:p14="http://schemas.microsoft.com/office/powerpoint/2010/main" val="3786373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3" grpId="0" animBg="1"/>
      <p:bldP spid="19" grpId="0" animBg="1"/>
      <p:bldP spid="18" grpId="0" animBg="1"/>
      <p:bldP spid="5" grpId="0" animBg="1"/>
      <p:bldP spid="16" grpId="0" animBg="1"/>
      <p:bldP spid="6" grpId="0" animBg="1"/>
      <p:bldP spid="13" grpId="0" animBg="1"/>
      <p:bldP spid="8" grpId="0" animBg="1"/>
      <p:bldP spid="15" grpId="0" animBg="1"/>
      <p:bldP spid="10" grpId="0" animBg="1"/>
      <p:bldP spid="14" grpId="0" animBg="1"/>
      <p:bldP spid="11" grpId="0" animBg="1"/>
    </p:bldLst>
  </p:timing>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01ea0032-8ee8-4c8d-a7ae-4c99dfcddb13" xsi:nil="true"/>
    <_ip_UnifiedCompliancePolicyProperties xmlns="http://schemas.microsoft.com/sharepoint/v3" xsi:nil="true"/>
    <lcf76f155ced4ddcb4097134ff3c332f xmlns="e3e13abf-dbe4-4198-9249-717c5031258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6E9A80ED36C449FB10FDFB1C766B7" ma:contentTypeVersion="22" ma:contentTypeDescription="Create a new document." ma:contentTypeScope="" ma:versionID="faa7ba03eeca4adc8f08ddac311bf265">
  <xsd:schema xmlns:xsd="http://www.w3.org/2001/XMLSchema" xmlns:xs="http://www.w3.org/2001/XMLSchema" xmlns:p="http://schemas.microsoft.com/office/2006/metadata/properties" xmlns:ns1="http://schemas.microsoft.com/sharepoint/v3" xmlns:ns2="e3e13abf-dbe4-4198-9249-717c50312583" xmlns:ns3="01ea0032-8ee8-4c8d-a7ae-4c99dfcddb13" targetNamespace="http://schemas.microsoft.com/office/2006/metadata/properties" ma:root="true" ma:fieldsID="3944f0e7cdf64ebaadad2cb0ed8befe8" ns1:_="" ns2:_="" ns3:_="">
    <xsd:import namespace="http://schemas.microsoft.com/sharepoint/v3"/>
    <xsd:import namespace="e3e13abf-dbe4-4198-9249-717c50312583"/>
    <xsd:import namespace="01ea0032-8ee8-4c8d-a7ae-4c99dfcddb1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3e13abf-dbe4-4198-9249-717c50312583"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a0032-8ee8-4c8d-a7ae-4c99dfcddb13"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00b60964-28b7-47d0-af63-8a7892369f4b}" ma:internalName="TaxCatchAll" ma:showField="CatchAllData" ma:web="01ea0032-8ee8-4c8d-a7ae-4c99dfcddb13">
      <xsd:complexType>
        <xsd:complexContent>
          <xsd:extension base="dms:MultiChoiceLookup">
            <xsd:sequence>
              <xsd:element name="Value" type="dms:Lookup" maxOccurs="unbounded" minOccurs="0" nillable="true"/>
            </xsd:sequence>
          </xsd:extension>
        </xsd:complexContent>
      </xsd:complexType>
    </xsd:element>
    <xsd:element name="SharedWithUsers" ma:index="2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3" ma:displayName="Title"/>
        <xsd:element ref="dc:subject" minOccurs="0" maxOccurs="1"/>
        <xsd:element ref="dc:description" minOccurs="0" maxOccurs="1"/>
        <xsd:element name="keywords" minOccurs="0" maxOccurs="1" type="xsd:string" ma:index="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2B3C52-C4E5-4003-8240-632FDE102EAB}">
  <ds:schemaRefs>
    <ds:schemaRef ds:uri="http://schemas.microsoft.com/sharepoint/v3"/>
    <ds:schemaRef ds:uri="http://purl.org/dc/terms/"/>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elements/1.1/"/>
    <ds:schemaRef ds:uri="http://www.w3.org/XML/1998/namespace"/>
    <ds:schemaRef ds:uri="01ea0032-8ee8-4c8d-a7ae-4c99dfcddb13"/>
    <ds:schemaRef ds:uri="e3e13abf-dbe4-4198-9249-717c50312583"/>
    <ds:schemaRef ds:uri="http://purl.org/dc/dcmitype/"/>
  </ds:schemaRefs>
</ds:datastoreItem>
</file>

<file path=customXml/itemProps2.xml><?xml version="1.0" encoding="utf-8"?>
<ds:datastoreItem xmlns:ds="http://schemas.openxmlformats.org/officeDocument/2006/customXml" ds:itemID="{E0F44F9C-DA98-4CD1-BBD5-4A2CE0C408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13abf-dbe4-4198-9249-717c50312583"/>
    <ds:schemaRef ds:uri="01ea0032-8ee8-4c8d-a7ae-4c99dfcddb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5711</TotalTime>
  <Words>2664</Words>
  <Application>Microsoft Office PowerPoint</Application>
  <PresentationFormat>Widescreen</PresentationFormat>
  <Paragraphs>231</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WordVisi_MSFontService</vt:lpstr>
      <vt:lpstr>NHSD-Refresh-Theme-NOV1120B</vt:lpstr>
      <vt:lpstr>Introduction to the Knowledge and Library Hub</vt:lpstr>
      <vt:lpstr>Introductory page</vt:lpstr>
      <vt:lpstr>How to access the Hub</vt:lpstr>
      <vt:lpstr>How does the Hub help?</vt:lpstr>
      <vt:lpstr>When might you use the Hub?</vt:lpstr>
      <vt:lpstr>When the Hub is likely not your best bet</vt:lpstr>
      <vt:lpstr>The importance of OpenAthens</vt:lpstr>
      <vt:lpstr>Am I on the right version of the Hub?</vt:lpstr>
      <vt:lpstr>The Hub as a starting point</vt:lpstr>
      <vt:lpstr>Searching on the Hub</vt:lpstr>
      <vt:lpstr>Searching using natural language search</vt:lpstr>
      <vt:lpstr>Searching on the Hub – using advanced search</vt:lpstr>
      <vt:lpstr>Searching on the Hub – PICOT?</vt:lpstr>
      <vt:lpstr>Results on the Hub</vt:lpstr>
      <vt:lpstr>Results on the Hub – narrowing down</vt:lpstr>
      <vt:lpstr>Results on the Hub – get closer</vt:lpstr>
      <vt:lpstr>Results on the Hub – combine searches</vt:lpstr>
      <vt:lpstr>Results on the Hub – getting to full text</vt:lpstr>
      <vt:lpstr>Results on the Hub – tips</vt:lpstr>
      <vt:lpstr>Results on the Hub – more tips</vt:lpstr>
      <vt:lpstr>Results on the Hub – myEBSCO</vt:lpstr>
      <vt:lpstr>Results on the Hub – my Dashboard</vt:lpstr>
      <vt:lpstr>Results on the Hub – save a search or alert</vt:lpstr>
      <vt:lpstr>Taking a query elsewhere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LAW, Jordan (NHS ENGLAND)</cp:lastModifiedBy>
  <cp:revision>73</cp:revision>
  <dcterms:created xsi:type="dcterms:W3CDTF">2020-11-30T10:49:03Z</dcterms:created>
  <dcterms:modified xsi:type="dcterms:W3CDTF">2026-01-15T09:27:35Z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0x0101006896E9A80ED36C449FB10FDFB1C766B7</vt:lpwstr>
  </property>
  <property fmtid="{D5CDD505-2E9C-101B-9397-08002B2CF9AE}" pid="3" name="_dlc_DocIdItemGuid">
    <vt:lpwstr>56579ddb-1cdf-4035-9a3d-2da04fab6c26</vt:lpwstr>
  </property>
  <property fmtid="{D5CDD505-2E9C-101B-9397-08002B2CF9AE}" pid="4" name="MediaServiceImageTags">
    <vt:lpwstr/>
  </property>
  <property fmtid="{D5CDD505-2E9C-101B-9397-08002B2CF9AE}" pid="5" name="_ExtendedDescription">
    <vt:lpwstr/>
  </property>
</Properties>
</file>